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9" roundtripDataSignature="AMtx7mih9vfFUK6Khr3SvtNF7RE6DVXq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7" name="Google Shape;157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4" name="Google Shape;164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1" name="Google Shape;17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7" name="Google Shape;187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e8abfab23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6" name="Google Shape;196;ge8abfab23f_0_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4" name="Google Shape;20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e8ac059b6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3" name="Google Shape;213;ge8ac059b62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e9fa0350be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2" name="Google Shape;222;ge9fa0350be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e9fa0350be_1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3" name="Google Shape;243;ge9fa0350be_1_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e9fa0350be_1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4" name="Google Shape;264;ge9fa0350be_1_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e9fa0350be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2" name="Google Shape;282;ge9fa0350be_1_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e9fa0350be_1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6" name="Google Shape;306;ge9fa0350be_1_8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7" name="Google Shape;327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e8abfab23f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9" name="Google Shape;149;ge8abfab23f_0_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6" name="Google Shape;26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27" name="Google Shape;27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" name="Google Shape;28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29" name="Google Shape;29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2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s://guara3dev3piloto.unsl.edu.ar/autogestion/acceso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hyperlink" Target="https://guara3dev3piloto.unsl.edu.ar/autogestion/acceso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guara3dev2piloto.unsl.edu.ar/guarani/3.8/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9.png"/><Relationship Id="rId6" Type="http://schemas.openxmlformats.org/officeDocument/2006/relationships/hyperlink" Target="https://guara3dev2piloto.unsl.edu.ar/guarani/3.8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Relationship Id="rId4" Type="http://schemas.openxmlformats.org/officeDocument/2006/relationships/image" Target="../media/image8.png"/><Relationship Id="rId5" Type="http://schemas.openxmlformats.org/officeDocument/2006/relationships/image" Target="../media/image7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Relationship Id="rId4" Type="http://schemas.openxmlformats.org/officeDocument/2006/relationships/hyperlink" Target="about:blank" TargetMode="External"/><Relationship Id="rId5" Type="http://schemas.openxmlformats.org/officeDocument/2006/relationships/hyperlink" Target="about:blank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mailto:posgradofmn@gmail.com" TargetMode="External"/><Relationship Id="rId4" Type="http://schemas.openxmlformats.org/officeDocument/2006/relationships/image" Target="../media/image1.png"/><Relationship Id="rId5" Type="http://schemas.openxmlformats.org/officeDocument/2006/relationships/hyperlink" Target="https://guara3dev3piloto.unsl.edu.ar/autogestion" TargetMode="External"/><Relationship Id="rId6" Type="http://schemas.openxmlformats.org/officeDocument/2006/relationships/hyperlink" Target="https://guara3dev3piloto.unsl.edu.ar/autogestion/acceso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guara3dev3piloto.unsl.edu.ar/autogestion" TargetMode="External"/><Relationship Id="rId4" Type="http://schemas.openxmlformats.org/officeDocument/2006/relationships/image" Target="../media/image1.png"/><Relationship Id="rId5" Type="http://schemas.openxmlformats.org/officeDocument/2006/relationships/hyperlink" Target="https://guara3dev3piloto.unsl.edu.ar/autogestion/acceso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mailto:posgradofmn@gmail.com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hyperlink" Target="https://guara3dev3piloto.unsl.edu.ar/autogestion/acceso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3568" y="270892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AR"/>
              <a:t>Secretaría de Ciencia y Técnica  </a:t>
            </a:r>
            <a:br>
              <a:rPr lang="es-AR"/>
            </a:br>
            <a:r>
              <a:rPr lang="es-AR"/>
              <a:t>POSGRADO </a:t>
            </a:r>
            <a:br>
              <a:rPr lang="es-AR"/>
            </a:br>
            <a:r>
              <a:rPr lang="es-AR"/>
              <a:t>FCMyN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31640" y="450912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</a:pPr>
            <a:r>
              <a:rPr lang="es-AR" sz="4000"/>
              <a:t>TALLER DE SIU GUARANÍ 3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</a:pPr>
            <a:r>
              <a:rPr lang="es-AR" sz="4000"/>
              <a:t>CARRERAS DE POSGRADO</a:t>
            </a:r>
            <a:endParaRPr sz="4000"/>
          </a:p>
        </p:txBody>
      </p:sp>
      <p:pic>
        <p:nvPicPr>
          <p:cNvPr descr="fcfmyn-600x400.png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80184" y="332656"/>
            <a:ext cx="3657299" cy="2438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9"/>
          <p:cNvSpPr txBox="1"/>
          <p:nvPr>
            <p:ph type="title"/>
          </p:nvPr>
        </p:nvSpPr>
        <p:spPr>
          <a:xfrm>
            <a:off x="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Equivalencias</a:t>
            </a:r>
            <a:endParaRPr/>
          </a:p>
        </p:txBody>
      </p:sp>
      <p:sp>
        <p:nvSpPr>
          <p:cNvPr id="160" name="Google Shape;160;p9"/>
          <p:cNvSpPr txBox="1"/>
          <p:nvPr>
            <p:ph idx="4" type="body"/>
          </p:nvPr>
        </p:nvSpPr>
        <p:spPr>
          <a:xfrm>
            <a:off x="971601" y="2174875"/>
            <a:ext cx="771520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Los estudiantes solicitan por nota las  equivalencias de materias (Art.52 – OrdCS35/16) por Mesa de Entradas de la Facultad.</a:t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Adjuntar documentación de aprobación.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Desde Secretaría se cargarán los reconocimientos en el SIU, a partir de la aprobación del Comité Académico.</a:t>
            </a:r>
            <a:endParaRPr/>
          </a:p>
        </p:txBody>
      </p:sp>
      <p:pic>
        <p:nvPicPr>
          <p:cNvPr descr="fcfmyn-600x400.png" id="161" name="Google Shape;161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52324" y="0"/>
            <a:ext cx="17145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"/>
          <p:cNvSpPr txBox="1"/>
          <p:nvPr>
            <p:ph type="title"/>
          </p:nvPr>
        </p:nvSpPr>
        <p:spPr>
          <a:xfrm>
            <a:off x="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Presentación de Trabajo Final </a:t>
            </a:r>
            <a:endParaRPr/>
          </a:p>
        </p:txBody>
      </p:sp>
      <p:sp>
        <p:nvSpPr>
          <p:cNvPr id="167" name="Google Shape;167;p10"/>
          <p:cNvSpPr txBox="1"/>
          <p:nvPr>
            <p:ph idx="4" type="body"/>
          </p:nvPr>
        </p:nvSpPr>
        <p:spPr>
          <a:xfrm>
            <a:off x="827585" y="2174875"/>
            <a:ext cx="7776864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Los estudiantes solicitarán vía nota, la presentación del Trabajo Final, firmada por el estudiante y directores, adjuntando el CV de los Directores (en la misma nota indicar la autorización para archivar en un repositorio de la UNSL si corresponde) y el Plan de Trabajo Final.</a:t>
            </a:r>
            <a:endParaRPr/>
          </a:p>
          <a:p>
            <a:pPr indent="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fcfmyn-600x400.png" id="168" name="Google Shape;168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52324" y="0"/>
            <a:ext cx="17145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1"/>
          <p:cNvSpPr txBox="1"/>
          <p:nvPr>
            <p:ph type="title"/>
          </p:nvPr>
        </p:nvSpPr>
        <p:spPr>
          <a:xfrm>
            <a:off x="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Solicitud de Jurado </a:t>
            </a:r>
            <a:endParaRPr/>
          </a:p>
        </p:txBody>
      </p:sp>
      <p:sp>
        <p:nvSpPr>
          <p:cNvPr id="174" name="Google Shape;174;p11"/>
          <p:cNvSpPr txBox="1"/>
          <p:nvPr>
            <p:ph idx="4" type="body"/>
          </p:nvPr>
        </p:nvSpPr>
        <p:spPr>
          <a:xfrm>
            <a:off x="971600" y="2174875"/>
            <a:ext cx="7715100" cy="45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8108"/>
              <a:buFont typeface="Arial"/>
              <a:buChar char="•"/>
            </a:pPr>
            <a:r>
              <a:rPr lang="es-AR"/>
              <a:t>Los estudiantes solicitarán vía nota firmada por el solicitante y los directores, la conformación del Jurado , por Mesa de Entradas de la Facultad (Art.61-OrdCS35/16).</a:t>
            </a:r>
            <a:endParaRPr/>
          </a:p>
          <a:p>
            <a:pPr indent="-19050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8108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ct val="108108"/>
              <a:buFont typeface="Arial"/>
              <a:buChar char="•"/>
            </a:pPr>
            <a:r>
              <a:rPr lang="es-AR"/>
              <a:t>Se deberá enviar el borrador del trabajo final vía mail.</a:t>
            </a:r>
            <a:endParaRPr/>
          </a:p>
          <a:p>
            <a:pPr indent="-190500" lvl="0" marL="6858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ct val="108108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ct val="108108"/>
              <a:buFont typeface="Arial"/>
              <a:buChar char="•"/>
            </a:pPr>
            <a:r>
              <a:rPr lang="es-AR"/>
              <a:t>La Secretaría incorpora el certificado de actividades aprobadas generado por el SIU</a:t>
            </a:r>
            <a:endParaRPr/>
          </a:p>
          <a:p>
            <a:pPr indent="-1905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ct val="108108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ct val="108108"/>
              <a:buFont typeface="Arial"/>
              <a:buChar char="•"/>
            </a:pPr>
            <a:r>
              <a:rPr lang="es-AR"/>
              <a:t>El Expediente pasa al Comité de la Carrera</a:t>
            </a:r>
            <a:endParaRPr/>
          </a:p>
          <a:p>
            <a:pPr indent="-342900" lvl="0" marL="6858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ct val="108108"/>
              <a:buFont typeface="Arial"/>
              <a:buChar char="•"/>
            </a:pPr>
            <a:br>
              <a:rPr lang="es-AR"/>
            </a:br>
            <a:r>
              <a:rPr lang="es-AR"/>
              <a:t>El CV de los jurados puede ser digital con la correspondiente autorización vía mail</a:t>
            </a:r>
            <a:endParaRPr/>
          </a:p>
        </p:txBody>
      </p:sp>
      <p:pic>
        <p:nvPicPr>
          <p:cNvPr descr="fcfmyn-600x400.png" id="175" name="Google Shape;175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52324" y="0"/>
            <a:ext cx="17145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"/>
          <p:cNvSpPr txBox="1"/>
          <p:nvPr>
            <p:ph type="title"/>
          </p:nvPr>
        </p:nvSpPr>
        <p:spPr>
          <a:xfrm>
            <a:off x="0" y="110527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s-AR" sz="4000"/>
              <a:t>Certificado Estudiante Regular (SIU)</a:t>
            </a:r>
            <a:endParaRPr sz="4000"/>
          </a:p>
        </p:txBody>
      </p:sp>
      <p:sp>
        <p:nvSpPr>
          <p:cNvPr id="181" name="Google Shape;181;p12"/>
          <p:cNvSpPr txBox="1"/>
          <p:nvPr>
            <p:ph idx="4" type="body"/>
          </p:nvPr>
        </p:nvSpPr>
        <p:spPr>
          <a:xfrm>
            <a:off x="385201" y="1245002"/>
            <a:ext cx="8229600" cy="19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Los estudiantes podrán solicitar los Certificados de Alumno Regular desde la opción del SIU.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Los estudiante deberán presentar el certificado impreso en la Secretaría para su firma</a:t>
            </a:r>
            <a:endParaRPr/>
          </a:p>
          <a:p>
            <a:pPr indent="-1905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fcfmyn-600x400.png" id="182" name="Google Shape;182;p1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0" y="0"/>
            <a:ext cx="1867500" cy="124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03648" y="3356992"/>
            <a:ext cx="6264696" cy="3312368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2">
            <a:hlinkClick r:id="rId5"/>
          </p:cNvPr>
          <p:cNvSpPr/>
          <p:nvPr/>
        </p:nvSpPr>
        <p:spPr>
          <a:xfrm>
            <a:off x="4019345" y="2571545"/>
            <a:ext cx="1125415" cy="633047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7"/>
          <p:cNvSpPr txBox="1"/>
          <p:nvPr>
            <p:ph type="title"/>
          </p:nvPr>
        </p:nvSpPr>
        <p:spPr>
          <a:xfrm>
            <a:off x="0" y="110527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s-AR" sz="4000"/>
              <a:t>Certificado Estudiante Regular (SIU)</a:t>
            </a:r>
            <a:endParaRPr sz="4000"/>
          </a:p>
        </p:txBody>
      </p:sp>
      <p:sp>
        <p:nvSpPr>
          <p:cNvPr id="190" name="Google Shape;190;p27"/>
          <p:cNvSpPr txBox="1"/>
          <p:nvPr>
            <p:ph idx="4" type="body"/>
          </p:nvPr>
        </p:nvSpPr>
        <p:spPr>
          <a:xfrm>
            <a:off x="385201" y="1245002"/>
            <a:ext cx="8229600" cy="19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905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fcfmyn-600x400.png" id="191" name="Google Shape;191;p2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0" y="0"/>
            <a:ext cx="1867500" cy="124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27"/>
          <p:cNvSpPr/>
          <p:nvPr/>
        </p:nvSpPr>
        <p:spPr>
          <a:xfrm>
            <a:off x="4000219" y="2510517"/>
            <a:ext cx="576064" cy="36004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60000" y="15000"/>
                </a:moveTo>
                <a:lnTo>
                  <a:pt x="60000" y="15000"/>
                </a:lnTo>
                <a:cubicBezTo>
                  <a:pt x="75533" y="15000"/>
                  <a:pt x="88125" y="35147"/>
                  <a:pt x="88125" y="60000"/>
                </a:cubicBezTo>
                <a:cubicBezTo>
                  <a:pt x="88125" y="84853"/>
                  <a:pt x="75533" y="105000"/>
                  <a:pt x="60000" y="105000"/>
                </a:cubicBezTo>
                <a:cubicBezTo>
                  <a:pt x="44467" y="105000"/>
                  <a:pt x="31875" y="84853"/>
                  <a:pt x="31875" y="60000"/>
                </a:cubicBezTo>
                <a:cubicBezTo>
                  <a:pt x="31875" y="35147"/>
                  <a:pt x="44467" y="15000"/>
                  <a:pt x="60000" y="15000"/>
                </a:cubicBezTo>
                <a:close/>
              </a:path>
              <a:path extrusionOk="0" fill="darken" h="120000" w="120000">
                <a:moveTo>
                  <a:pt x="60000" y="15000"/>
                </a:moveTo>
                <a:lnTo>
                  <a:pt x="60000" y="15000"/>
                </a:lnTo>
                <a:cubicBezTo>
                  <a:pt x="75533" y="15000"/>
                  <a:pt x="88125" y="35147"/>
                  <a:pt x="88125" y="60000"/>
                </a:cubicBezTo>
                <a:cubicBezTo>
                  <a:pt x="88125" y="84853"/>
                  <a:pt x="75533" y="105000"/>
                  <a:pt x="60000" y="105000"/>
                </a:cubicBezTo>
                <a:cubicBezTo>
                  <a:pt x="44467" y="105000"/>
                  <a:pt x="31875" y="84853"/>
                  <a:pt x="31875" y="60000"/>
                </a:cubicBezTo>
                <a:cubicBezTo>
                  <a:pt x="31875" y="35147"/>
                  <a:pt x="44467" y="15000"/>
                  <a:pt x="60000" y="15000"/>
                </a:cubicBezTo>
                <a:close/>
                <a:moveTo>
                  <a:pt x="60000" y="17813"/>
                </a:moveTo>
                <a:cubicBezTo>
                  <a:pt x="62912" y="17812"/>
                  <a:pt x="65273" y="21590"/>
                  <a:pt x="65273" y="26250"/>
                </a:cubicBezTo>
                <a:cubicBezTo>
                  <a:pt x="65273" y="30910"/>
                  <a:pt x="62912" y="34688"/>
                  <a:pt x="60000" y="34688"/>
                </a:cubicBezTo>
                <a:cubicBezTo>
                  <a:pt x="57088" y="34688"/>
                  <a:pt x="54727" y="30910"/>
                  <a:pt x="54727" y="26250"/>
                </a:cubicBezTo>
                <a:cubicBezTo>
                  <a:pt x="54727" y="21590"/>
                  <a:pt x="57088" y="17813"/>
                  <a:pt x="60000" y="17813"/>
                </a:cubicBezTo>
                <a:moveTo>
                  <a:pt x="49453" y="43125"/>
                </a:moveTo>
                <a:lnTo>
                  <a:pt x="49453" y="48750"/>
                </a:lnTo>
                <a:lnTo>
                  <a:pt x="54727" y="48750"/>
                </a:lnTo>
                <a:lnTo>
                  <a:pt x="54727" y="88125"/>
                </a:lnTo>
                <a:lnTo>
                  <a:pt x="49453" y="88125"/>
                </a:lnTo>
                <a:lnTo>
                  <a:pt x="49453" y="93750"/>
                </a:lnTo>
                <a:lnTo>
                  <a:pt x="70547" y="93750"/>
                </a:lnTo>
                <a:lnTo>
                  <a:pt x="70547" y="88125"/>
                </a:lnTo>
                <a:lnTo>
                  <a:pt x="65273" y="88125"/>
                </a:lnTo>
                <a:lnTo>
                  <a:pt x="65273" y="43125"/>
                </a:lnTo>
                <a:close/>
              </a:path>
              <a:path extrusionOk="0" fill="lighten" h="120000" w="120000">
                <a:moveTo>
                  <a:pt x="60000" y="17813"/>
                </a:moveTo>
                <a:cubicBezTo>
                  <a:pt x="62912" y="17812"/>
                  <a:pt x="65273" y="21590"/>
                  <a:pt x="65273" y="26250"/>
                </a:cubicBezTo>
                <a:cubicBezTo>
                  <a:pt x="65273" y="30910"/>
                  <a:pt x="62912" y="34688"/>
                  <a:pt x="60000" y="34688"/>
                </a:cubicBezTo>
                <a:cubicBezTo>
                  <a:pt x="57088" y="34688"/>
                  <a:pt x="54727" y="30910"/>
                  <a:pt x="54727" y="26250"/>
                </a:cubicBezTo>
                <a:cubicBezTo>
                  <a:pt x="54727" y="21590"/>
                  <a:pt x="57088" y="17813"/>
                  <a:pt x="60000" y="17813"/>
                </a:cubicBezTo>
                <a:moveTo>
                  <a:pt x="49453" y="43125"/>
                </a:moveTo>
                <a:lnTo>
                  <a:pt x="65273" y="43125"/>
                </a:lnTo>
                <a:lnTo>
                  <a:pt x="65273" y="88125"/>
                </a:lnTo>
                <a:lnTo>
                  <a:pt x="70547" y="88125"/>
                </a:lnTo>
                <a:lnTo>
                  <a:pt x="70547" y="93750"/>
                </a:lnTo>
                <a:lnTo>
                  <a:pt x="49453" y="93750"/>
                </a:lnTo>
                <a:lnTo>
                  <a:pt x="49453" y="88125"/>
                </a:lnTo>
                <a:lnTo>
                  <a:pt x="54727" y="88125"/>
                </a:lnTo>
                <a:lnTo>
                  <a:pt x="54727" y="48750"/>
                </a:lnTo>
                <a:lnTo>
                  <a:pt x="49453" y="48750"/>
                </a:lnTo>
                <a:close/>
              </a:path>
              <a:path extrusionOk="0" fill="none" h="120000" w="120000">
                <a:moveTo>
                  <a:pt x="60000" y="15000"/>
                </a:moveTo>
                <a:lnTo>
                  <a:pt x="60000" y="15000"/>
                </a:lnTo>
                <a:cubicBezTo>
                  <a:pt x="75533" y="15000"/>
                  <a:pt x="88125" y="35147"/>
                  <a:pt x="88125" y="60000"/>
                </a:cubicBezTo>
                <a:cubicBezTo>
                  <a:pt x="88125" y="84853"/>
                  <a:pt x="75533" y="105000"/>
                  <a:pt x="60000" y="105000"/>
                </a:cubicBezTo>
                <a:cubicBezTo>
                  <a:pt x="44467" y="105000"/>
                  <a:pt x="31875" y="84853"/>
                  <a:pt x="31875" y="60000"/>
                </a:cubicBezTo>
                <a:cubicBezTo>
                  <a:pt x="31875" y="35147"/>
                  <a:pt x="44467" y="15000"/>
                  <a:pt x="60000" y="15000"/>
                </a:cubicBezTo>
                <a:close/>
                <a:moveTo>
                  <a:pt x="60000" y="17813"/>
                </a:moveTo>
                <a:cubicBezTo>
                  <a:pt x="62912" y="17812"/>
                  <a:pt x="65273" y="21590"/>
                  <a:pt x="65273" y="26250"/>
                </a:cubicBezTo>
                <a:cubicBezTo>
                  <a:pt x="65273" y="30910"/>
                  <a:pt x="62912" y="34688"/>
                  <a:pt x="60000" y="34688"/>
                </a:cubicBezTo>
                <a:cubicBezTo>
                  <a:pt x="57088" y="34688"/>
                  <a:pt x="54727" y="30910"/>
                  <a:pt x="54727" y="26250"/>
                </a:cubicBezTo>
                <a:cubicBezTo>
                  <a:pt x="54727" y="21590"/>
                  <a:pt x="57088" y="17813"/>
                  <a:pt x="60000" y="17813"/>
                </a:cubicBezTo>
                <a:moveTo>
                  <a:pt x="49453" y="43125"/>
                </a:moveTo>
                <a:lnTo>
                  <a:pt x="65273" y="43125"/>
                </a:lnTo>
                <a:lnTo>
                  <a:pt x="65273" y="88125"/>
                </a:lnTo>
                <a:lnTo>
                  <a:pt x="70547" y="88125"/>
                </a:lnTo>
                <a:lnTo>
                  <a:pt x="70547" y="93750"/>
                </a:lnTo>
                <a:lnTo>
                  <a:pt x="49453" y="93750"/>
                </a:lnTo>
                <a:lnTo>
                  <a:pt x="49453" y="88125"/>
                </a:lnTo>
                <a:lnTo>
                  <a:pt x="54727" y="88125"/>
                </a:lnTo>
                <a:lnTo>
                  <a:pt x="54727" y="48750"/>
                </a:lnTo>
                <a:lnTo>
                  <a:pt x="49453" y="4875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Google Shape;193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1499" y="1289538"/>
            <a:ext cx="8358554" cy="51331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e8abfab23f_0_10"/>
          <p:cNvSpPr txBox="1"/>
          <p:nvPr>
            <p:ph type="title"/>
          </p:nvPr>
        </p:nvSpPr>
        <p:spPr>
          <a:xfrm>
            <a:off x="0" y="297300"/>
            <a:ext cx="7990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Certificado de Actividades(SIU)</a:t>
            </a:r>
            <a:endParaRPr/>
          </a:p>
        </p:txBody>
      </p:sp>
      <p:sp>
        <p:nvSpPr>
          <p:cNvPr id="199" name="Google Shape;199;ge8abfab23f_0_10"/>
          <p:cNvSpPr txBox="1"/>
          <p:nvPr>
            <p:ph idx="4" type="body"/>
          </p:nvPr>
        </p:nvSpPr>
        <p:spPr>
          <a:xfrm>
            <a:off x="385201" y="1245002"/>
            <a:ext cx="8229600" cy="19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Solicitar vía mail el certificado de actividades aprobadas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La Secretaría genera el certificado y lo envía por mail</a:t>
            </a:r>
            <a:endParaRPr/>
          </a:p>
          <a:p>
            <a:pPr indent="-1905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fcfmyn-600x400.png" id="200" name="Google Shape;200;ge8abfab23f_0_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83704" y="0"/>
            <a:ext cx="2160300" cy="144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ge8abfab23f_0_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3354" y="2314524"/>
            <a:ext cx="6928338" cy="4121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Reinscripción (SIU)</a:t>
            </a:r>
            <a:endParaRPr/>
          </a:p>
        </p:txBody>
      </p:sp>
      <p:sp>
        <p:nvSpPr>
          <p:cNvPr id="207" name="Google Shape;207;p13"/>
          <p:cNvSpPr txBox="1"/>
          <p:nvPr>
            <p:ph idx="4" type="body"/>
          </p:nvPr>
        </p:nvSpPr>
        <p:spPr>
          <a:xfrm>
            <a:off x="916183" y="1565275"/>
            <a:ext cx="771520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La reinscripción se realizará anualmente entre los meses de Marzo y Abril. (Art.41-OrdCS35/16) </a:t>
            </a:r>
            <a:endParaRPr/>
          </a:p>
        </p:txBody>
      </p:sp>
      <p:pic>
        <p:nvPicPr>
          <p:cNvPr descr="fcfmyn-600x400.png" id="208" name="Google Shape;208;p1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85911" y="3169758"/>
            <a:ext cx="5972175" cy="3372522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13">
            <a:hlinkClick r:id="rId5"/>
          </p:cNvPr>
          <p:cNvSpPr/>
          <p:nvPr/>
        </p:nvSpPr>
        <p:spPr>
          <a:xfrm>
            <a:off x="4144036" y="2405290"/>
            <a:ext cx="1125415" cy="633047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e8ac059b62_0_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Reportes Rol Director (SIU)</a:t>
            </a:r>
            <a:endParaRPr/>
          </a:p>
        </p:txBody>
      </p:sp>
      <p:sp>
        <p:nvSpPr>
          <p:cNvPr id="216" name="Google Shape;216;ge8ac059b62_0_0"/>
          <p:cNvSpPr txBox="1"/>
          <p:nvPr>
            <p:ph idx="4" type="body"/>
          </p:nvPr>
        </p:nvSpPr>
        <p:spPr>
          <a:xfrm>
            <a:off x="971600" y="1248752"/>
            <a:ext cx="7715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s-AR" sz="2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https://guara3dev2piloto.unsl.edu.ar/guarani/3.8/</a:t>
            </a:r>
            <a:endParaRPr sz="3400"/>
          </a:p>
        </p:txBody>
      </p:sp>
      <p:pic>
        <p:nvPicPr>
          <p:cNvPr descr="fcfmyn-600x400.png" id="217" name="Google Shape;217;ge8ac059b62_0_0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ge8ac059b62_0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33650" y="2934938"/>
            <a:ext cx="4191000" cy="357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ge8ac059b62_0_0">
            <a:hlinkClick r:id="rId6"/>
          </p:cNvPr>
          <p:cNvSpPr/>
          <p:nvPr/>
        </p:nvSpPr>
        <p:spPr>
          <a:xfrm>
            <a:off x="3810001" y="1922582"/>
            <a:ext cx="1125415" cy="633047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e9fa0350be_1_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RESUMEN - INSCRIPCIÓN</a:t>
            </a:r>
            <a:endParaRPr/>
          </a:p>
        </p:txBody>
      </p:sp>
      <p:pic>
        <p:nvPicPr>
          <p:cNvPr descr="fcfmyn-600x400.png" id="225" name="Google Shape;225;ge9fa0350be_1_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ge9fa0350be_1_0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ge9fa0350be_1_0"/>
          <p:cNvSpPr txBox="1"/>
          <p:nvPr/>
        </p:nvSpPr>
        <p:spPr>
          <a:xfrm>
            <a:off x="0" y="3473700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Responsable Carrera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ge9fa0350be_1_0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ge9fa0350be_1_0"/>
          <p:cNvSpPr txBox="1"/>
          <p:nvPr/>
        </p:nvSpPr>
        <p:spPr>
          <a:xfrm>
            <a:off x="2051050" y="3365850"/>
            <a:ext cx="1314600" cy="831300"/>
          </a:xfrm>
          <a:prstGeom prst="rect">
            <a:avLst/>
          </a:prstGeom>
          <a:noFill/>
          <a:ln cap="flat" cmpd="sng" w="952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Solicitar apertura pre-inscripción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ge9fa0350be_1_0"/>
          <p:cNvSpPr txBox="1"/>
          <p:nvPr/>
        </p:nvSpPr>
        <p:spPr>
          <a:xfrm>
            <a:off x="2051050" y="4917225"/>
            <a:ext cx="1314600" cy="10467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Abrir pre-inscripción a carrera  en SIU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1" name="Google Shape;231;ge9fa0350be_1_0"/>
          <p:cNvCxnSpPr>
            <a:stCxn id="229" idx="2"/>
            <a:endCxn id="230" idx="0"/>
          </p:cNvCxnSpPr>
          <p:nvPr/>
        </p:nvCxnSpPr>
        <p:spPr>
          <a:xfrm>
            <a:off x="2708350" y="4197150"/>
            <a:ext cx="0" cy="720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32" name="Google Shape;232;ge9fa0350be_1_0"/>
          <p:cNvSpPr txBox="1"/>
          <p:nvPr/>
        </p:nvSpPr>
        <p:spPr>
          <a:xfrm>
            <a:off x="4432450" y="2321775"/>
            <a:ext cx="1923900" cy="615600"/>
          </a:xfrm>
          <a:prstGeom prst="rect">
            <a:avLst/>
          </a:prstGeom>
          <a:noFill/>
          <a:ln cap="flat" cmpd="sng" w="952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Pre-Inscripción SIU + Documentos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e9fa0350be_1_0"/>
          <p:cNvSpPr txBox="1"/>
          <p:nvPr/>
        </p:nvSpPr>
        <p:spPr>
          <a:xfrm>
            <a:off x="4432450" y="3445500"/>
            <a:ext cx="1923900" cy="615600"/>
          </a:xfrm>
          <a:prstGeom prst="rect">
            <a:avLst/>
          </a:prstGeom>
          <a:noFill/>
          <a:ln cap="flat" cmpd="sng" w="952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Documentos + Aval Comité Carrera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4" name="Google Shape;234;ge9fa0350be_1_0"/>
          <p:cNvCxnSpPr>
            <a:stCxn id="232" idx="2"/>
            <a:endCxn id="233" idx="0"/>
          </p:cNvCxnSpPr>
          <p:nvPr/>
        </p:nvCxnSpPr>
        <p:spPr>
          <a:xfrm>
            <a:off x="5394400" y="2937375"/>
            <a:ext cx="0" cy="508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35" name="Google Shape;235;ge9fa0350be_1_0"/>
          <p:cNvSpPr txBox="1"/>
          <p:nvPr/>
        </p:nvSpPr>
        <p:spPr>
          <a:xfrm>
            <a:off x="4870600" y="4993425"/>
            <a:ext cx="1066800" cy="6156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 inscripción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ge9fa0350be_1_0"/>
          <p:cNvSpPr txBox="1"/>
          <p:nvPr/>
        </p:nvSpPr>
        <p:spPr>
          <a:xfrm>
            <a:off x="6705600" y="5101275"/>
            <a:ext cx="1066800" cy="40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Alta en SIU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7" name="Google Shape;237;ge9fa0350be_1_0"/>
          <p:cNvCxnSpPr>
            <a:stCxn id="233" idx="2"/>
            <a:endCxn id="235" idx="0"/>
          </p:cNvCxnSpPr>
          <p:nvPr/>
        </p:nvCxnSpPr>
        <p:spPr>
          <a:xfrm>
            <a:off x="5394400" y="4061100"/>
            <a:ext cx="9600" cy="93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38" name="Google Shape;238;ge9fa0350be_1_0"/>
          <p:cNvCxnSpPr>
            <a:stCxn id="235" idx="3"/>
            <a:endCxn id="236" idx="1"/>
          </p:cNvCxnSpPr>
          <p:nvPr/>
        </p:nvCxnSpPr>
        <p:spPr>
          <a:xfrm>
            <a:off x="5937400" y="5301225"/>
            <a:ext cx="768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39" name="Google Shape;239;ge9fa0350be_1_0"/>
          <p:cNvCxnSpPr/>
          <p:nvPr/>
        </p:nvCxnSpPr>
        <p:spPr>
          <a:xfrm>
            <a:off x="184150" y="4533900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40" name="Google Shape;240;ge9fa0350be_1_0"/>
          <p:cNvCxnSpPr/>
          <p:nvPr/>
        </p:nvCxnSpPr>
        <p:spPr>
          <a:xfrm>
            <a:off x="184300" y="3132563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e9fa0350be_1_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RESUMEN - CURSADA</a:t>
            </a:r>
            <a:endParaRPr/>
          </a:p>
        </p:txBody>
      </p:sp>
      <p:pic>
        <p:nvPicPr>
          <p:cNvPr descr="fcfmyn-600x400.png" id="246" name="Google Shape;246;ge9fa0350be_1_2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ge9fa0350be_1_22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e9fa0350be_1_22"/>
          <p:cNvSpPr txBox="1"/>
          <p:nvPr/>
        </p:nvSpPr>
        <p:spPr>
          <a:xfrm>
            <a:off x="0" y="3473700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Responsable Carrera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e9fa0350be_1_22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ge9fa0350be_1_22"/>
          <p:cNvSpPr txBox="1"/>
          <p:nvPr/>
        </p:nvSpPr>
        <p:spPr>
          <a:xfrm>
            <a:off x="2051050" y="3365850"/>
            <a:ext cx="1314600" cy="831300"/>
          </a:xfrm>
          <a:prstGeom prst="rect">
            <a:avLst/>
          </a:prstGeom>
          <a:noFill/>
          <a:ln cap="flat" cmpd="sng" w="952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Solicitar apertura comisión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ge9fa0350be_1_22"/>
          <p:cNvSpPr txBox="1"/>
          <p:nvPr/>
        </p:nvSpPr>
        <p:spPr>
          <a:xfrm>
            <a:off x="2051050" y="4917225"/>
            <a:ext cx="1314600" cy="6156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Abrir Comisión en SIU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2" name="Google Shape;252;ge9fa0350be_1_22"/>
          <p:cNvCxnSpPr>
            <a:stCxn id="250" idx="2"/>
            <a:endCxn id="251" idx="0"/>
          </p:cNvCxnSpPr>
          <p:nvPr/>
        </p:nvCxnSpPr>
        <p:spPr>
          <a:xfrm>
            <a:off x="2708350" y="4197150"/>
            <a:ext cx="0" cy="720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53" name="Google Shape;253;ge9fa0350be_1_22"/>
          <p:cNvSpPr txBox="1"/>
          <p:nvPr/>
        </p:nvSpPr>
        <p:spPr>
          <a:xfrm>
            <a:off x="3956350" y="2257163"/>
            <a:ext cx="1923900" cy="615600"/>
          </a:xfrm>
          <a:prstGeom prst="rect">
            <a:avLst/>
          </a:prstGeom>
          <a:noFill/>
          <a:ln cap="flat" cmpd="sng" w="952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Inscripción a Comisión (SIU)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ge9fa0350be_1_22"/>
          <p:cNvSpPr txBox="1"/>
          <p:nvPr/>
        </p:nvSpPr>
        <p:spPr>
          <a:xfrm>
            <a:off x="4432450" y="3445500"/>
            <a:ext cx="971700" cy="615600"/>
          </a:xfrm>
          <a:prstGeom prst="rect">
            <a:avLst/>
          </a:prstGeom>
          <a:noFill/>
          <a:ln cap="flat" cmpd="sng" w="952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Carga notas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5" name="Google Shape;255;ge9fa0350be_1_22"/>
          <p:cNvCxnSpPr>
            <a:stCxn id="253" idx="2"/>
            <a:endCxn id="254" idx="0"/>
          </p:cNvCxnSpPr>
          <p:nvPr/>
        </p:nvCxnSpPr>
        <p:spPr>
          <a:xfrm>
            <a:off x="4918300" y="2872763"/>
            <a:ext cx="0" cy="572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56" name="Google Shape;256;ge9fa0350be_1_22"/>
          <p:cNvSpPr txBox="1"/>
          <p:nvPr/>
        </p:nvSpPr>
        <p:spPr>
          <a:xfrm>
            <a:off x="6070750" y="4885600"/>
            <a:ext cx="1066800" cy="8313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 Acta cursada SIU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7" name="Google Shape;257;ge9fa0350be_1_22"/>
          <p:cNvCxnSpPr/>
          <p:nvPr/>
        </p:nvCxnSpPr>
        <p:spPr>
          <a:xfrm>
            <a:off x="184150" y="4533900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58" name="Google Shape;258;ge9fa0350be_1_22"/>
          <p:cNvCxnSpPr/>
          <p:nvPr/>
        </p:nvCxnSpPr>
        <p:spPr>
          <a:xfrm>
            <a:off x="184300" y="3132563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259" name="Google Shape;259;ge9fa0350be_1_22"/>
          <p:cNvSpPr txBox="1"/>
          <p:nvPr/>
        </p:nvSpPr>
        <p:spPr>
          <a:xfrm>
            <a:off x="5752950" y="3458775"/>
            <a:ext cx="1663800" cy="615600"/>
          </a:xfrm>
          <a:prstGeom prst="rect">
            <a:avLst/>
          </a:prstGeom>
          <a:noFill/>
          <a:ln cap="flat" cmpd="sng" w="952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Enviar constancia de cursada con firma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0" name="Google Shape;260;ge9fa0350be_1_22"/>
          <p:cNvCxnSpPr>
            <a:endCxn id="259" idx="1"/>
          </p:cNvCxnSpPr>
          <p:nvPr/>
        </p:nvCxnSpPr>
        <p:spPr>
          <a:xfrm flipH="1" rot="10800000">
            <a:off x="5404050" y="3766575"/>
            <a:ext cx="348900" cy="5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61" name="Google Shape;261;ge9fa0350be_1_22"/>
          <p:cNvCxnSpPr>
            <a:stCxn id="259" idx="2"/>
            <a:endCxn id="256" idx="0"/>
          </p:cNvCxnSpPr>
          <p:nvPr/>
        </p:nvCxnSpPr>
        <p:spPr>
          <a:xfrm>
            <a:off x="6584850" y="4074375"/>
            <a:ext cx="19200" cy="811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457200" y="274638"/>
            <a:ext cx="2818656" cy="706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AR"/>
              <a:t>Carreras</a:t>
            </a:r>
            <a:endParaRPr/>
          </a:p>
        </p:txBody>
      </p:sp>
      <p:pic>
        <p:nvPicPr>
          <p:cNvPr descr="fcfmyn-600x400.png" id="92" name="Google Shape;92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83760" y="-39960"/>
            <a:ext cx="2160300" cy="14403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251520" y="908719"/>
            <a:ext cx="9144000" cy="72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Doctorado en Ingeniería Informática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Doctorado en Ciencias Matemáticas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Calidad del Software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Ingeniería del Software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Ciencias de Materiales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Diseño de Sistemas Electrónicos aplicados a la Agronomía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Sistemas Embebidos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Matemática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Escenarios Digitales (Interinstitucional)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Ingeniería del Software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Sistemas Embebidos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Didáctica de la Matemática (Interinstitucional)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Gestión y Vinculación Tecnológica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Simulación Discreta aplicada a la Planificación Minera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s-A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e9fa0350be_1_45"/>
          <p:cNvSpPr txBox="1"/>
          <p:nvPr>
            <p:ph type="title"/>
          </p:nvPr>
        </p:nvSpPr>
        <p:spPr>
          <a:xfrm>
            <a:off x="-47550" y="655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AR"/>
              <a:t>RESUMEN -PROPUESTA TRABAJO FINAL</a:t>
            </a:r>
            <a:endParaRPr/>
          </a:p>
        </p:txBody>
      </p:sp>
      <p:pic>
        <p:nvPicPr>
          <p:cNvPr descr="fcfmyn-600x400.png" id="267" name="Google Shape;267;ge9fa0350be_1_4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ge9fa0350be_1_45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ge9fa0350be_1_45"/>
          <p:cNvSpPr txBox="1"/>
          <p:nvPr/>
        </p:nvSpPr>
        <p:spPr>
          <a:xfrm>
            <a:off x="0" y="3473700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Comité de Carrera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ge9fa0350be_1_45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e9fa0350be_1_45"/>
          <p:cNvSpPr txBox="1"/>
          <p:nvPr/>
        </p:nvSpPr>
        <p:spPr>
          <a:xfrm>
            <a:off x="1537000" y="2137873"/>
            <a:ext cx="1536300" cy="831300"/>
          </a:xfrm>
          <a:prstGeom prst="rect">
            <a:avLst/>
          </a:prstGeom>
          <a:noFill/>
          <a:ln cap="flat" cmpd="sng" w="952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Nota firmada + Documentos (Mesa de Entrada) 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e9fa0350be_1_45"/>
          <p:cNvSpPr txBox="1"/>
          <p:nvPr/>
        </p:nvSpPr>
        <p:spPr>
          <a:xfrm>
            <a:off x="1562250" y="4885600"/>
            <a:ext cx="1454100" cy="6156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Recepciona documentos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3" name="Google Shape;273;ge9fa0350be_1_45"/>
          <p:cNvCxnSpPr/>
          <p:nvPr/>
        </p:nvCxnSpPr>
        <p:spPr>
          <a:xfrm>
            <a:off x="184150" y="4533900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74" name="Google Shape;274;ge9fa0350be_1_45"/>
          <p:cNvCxnSpPr/>
          <p:nvPr/>
        </p:nvCxnSpPr>
        <p:spPr>
          <a:xfrm>
            <a:off x="184300" y="3132563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275" name="Google Shape;275;ge9fa0350be_1_45"/>
          <p:cNvSpPr txBox="1"/>
          <p:nvPr/>
        </p:nvSpPr>
        <p:spPr>
          <a:xfrm>
            <a:off x="3829150" y="3544475"/>
            <a:ext cx="1663800" cy="615600"/>
          </a:xfrm>
          <a:prstGeom prst="rect">
            <a:avLst/>
          </a:prstGeom>
          <a:noFill/>
          <a:ln cap="flat" cmpd="sng" w="952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Analiza la propuesta de Plan y Directores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6" name="Google Shape;276;ge9fa0350be_1_45"/>
          <p:cNvCxnSpPr>
            <a:stCxn id="271" idx="2"/>
            <a:endCxn id="272" idx="0"/>
          </p:cNvCxnSpPr>
          <p:nvPr/>
        </p:nvCxnSpPr>
        <p:spPr>
          <a:xfrm flipH="1">
            <a:off x="2289250" y="2969173"/>
            <a:ext cx="15900" cy="1916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77" name="Google Shape;277;ge9fa0350be_1_45"/>
          <p:cNvCxnSpPr>
            <a:stCxn id="272" idx="3"/>
            <a:endCxn id="275" idx="2"/>
          </p:cNvCxnSpPr>
          <p:nvPr/>
        </p:nvCxnSpPr>
        <p:spPr>
          <a:xfrm flipH="1" rot="10800000">
            <a:off x="3016350" y="4160200"/>
            <a:ext cx="1644600" cy="1033200"/>
          </a:xfrm>
          <a:prstGeom prst="bent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8" name="Google Shape;278;ge9fa0350be_1_45"/>
          <p:cNvSpPr txBox="1"/>
          <p:nvPr/>
        </p:nvSpPr>
        <p:spPr>
          <a:xfrm>
            <a:off x="5772300" y="4993300"/>
            <a:ext cx="1454100" cy="40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9" name="Google Shape;279;ge9fa0350be_1_45"/>
          <p:cNvCxnSpPr>
            <a:stCxn id="275" idx="3"/>
            <a:endCxn id="278" idx="0"/>
          </p:cNvCxnSpPr>
          <p:nvPr/>
        </p:nvCxnSpPr>
        <p:spPr>
          <a:xfrm>
            <a:off x="5492950" y="3852275"/>
            <a:ext cx="1006500" cy="1140900"/>
          </a:xfrm>
          <a:prstGeom prst="bent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e9fa0350be_1_65"/>
          <p:cNvSpPr txBox="1"/>
          <p:nvPr>
            <p:ph type="title"/>
          </p:nvPr>
        </p:nvSpPr>
        <p:spPr>
          <a:xfrm>
            <a:off x="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RESUMEN - SOLICITUD JURADO</a:t>
            </a:r>
            <a:endParaRPr/>
          </a:p>
        </p:txBody>
      </p:sp>
      <p:pic>
        <p:nvPicPr>
          <p:cNvPr descr="fcfmyn-600x400.png" id="285" name="Google Shape;285;ge9fa0350be_1_6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ge9fa0350be_1_65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ge9fa0350be_1_65"/>
          <p:cNvSpPr txBox="1"/>
          <p:nvPr/>
        </p:nvSpPr>
        <p:spPr>
          <a:xfrm>
            <a:off x="0" y="3473700"/>
            <a:ext cx="1314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Comité Carrera/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Responsable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ge9fa0350be_1_65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ge9fa0350be_1_65"/>
          <p:cNvSpPr txBox="1"/>
          <p:nvPr/>
        </p:nvSpPr>
        <p:spPr>
          <a:xfrm>
            <a:off x="1232200" y="1833063"/>
            <a:ext cx="1923900" cy="1046700"/>
          </a:xfrm>
          <a:prstGeom prst="rect">
            <a:avLst/>
          </a:prstGeom>
          <a:noFill/>
          <a:ln cap="flat" cmpd="sng" w="952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Nota Solicitud Jurado </a:t>
            </a:r>
            <a:r>
              <a:rPr b="0" i="0" lang="es-A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(Mesa de Entrada) </a:t>
            </a: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 borrador de TFI por mail 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e9fa0350be_1_65"/>
          <p:cNvSpPr txBox="1"/>
          <p:nvPr/>
        </p:nvSpPr>
        <p:spPr>
          <a:xfrm>
            <a:off x="4114150" y="5038000"/>
            <a:ext cx="1066800" cy="6156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 Jurado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1" name="Google Shape;291;ge9fa0350be_1_65"/>
          <p:cNvCxnSpPr/>
          <p:nvPr/>
        </p:nvCxnSpPr>
        <p:spPr>
          <a:xfrm>
            <a:off x="184150" y="4533900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92" name="Google Shape;292;ge9fa0350be_1_65"/>
          <p:cNvCxnSpPr/>
          <p:nvPr/>
        </p:nvCxnSpPr>
        <p:spPr>
          <a:xfrm>
            <a:off x="184300" y="3132563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293" name="Google Shape;293;ge9fa0350be_1_65"/>
          <p:cNvSpPr txBox="1"/>
          <p:nvPr/>
        </p:nvSpPr>
        <p:spPr>
          <a:xfrm>
            <a:off x="2590750" y="3461625"/>
            <a:ext cx="1663800" cy="615600"/>
          </a:xfrm>
          <a:prstGeom prst="rect">
            <a:avLst/>
          </a:prstGeom>
          <a:noFill/>
          <a:ln cap="flat" cmpd="sng" w="952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Propone Jurado (Comité Carrera)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ge9fa0350be_1_65"/>
          <p:cNvSpPr txBox="1"/>
          <p:nvPr/>
        </p:nvSpPr>
        <p:spPr>
          <a:xfrm>
            <a:off x="1371750" y="4885600"/>
            <a:ext cx="1663800" cy="8313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 Certificado Actividades Aprobadas por SIU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5" name="Google Shape;295;ge9fa0350be_1_65"/>
          <p:cNvCxnSpPr>
            <a:stCxn id="289" idx="2"/>
            <a:endCxn id="294" idx="0"/>
          </p:cNvCxnSpPr>
          <p:nvPr/>
        </p:nvCxnSpPr>
        <p:spPr>
          <a:xfrm>
            <a:off x="2194150" y="2879763"/>
            <a:ext cx="9600" cy="200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6" name="Google Shape;296;ge9fa0350be_1_65"/>
          <p:cNvCxnSpPr>
            <a:stCxn id="294" idx="3"/>
            <a:endCxn id="293" idx="2"/>
          </p:cNvCxnSpPr>
          <p:nvPr/>
        </p:nvCxnSpPr>
        <p:spPr>
          <a:xfrm flipH="1" rot="10800000">
            <a:off x="3035550" y="4077250"/>
            <a:ext cx="387000" cy="1224000"/>
          </a:xfrm>
          <a:prstGeom prst="bent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7" name="Google Shape;297;ge9fa0350be_1_65"/>
          <p:cNvCxnSpPr>
            <a:stCxn id="293" idx="3"/>
            <a:endCxn id="290" idx="0"/>
          </p:cNvCxnSpPr>
          <p:nvPr/>
        </p:nvCxnSpPr>
        <p:spPr>
          <a:xfrm>
            <a:off x="4254550" y="3769425"/>
            <a:ext cx="393000" cy="1268700"/>
          </a:xfrm>
          <a:prstGeom prst="bent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8" name="Google Shape;298;ge9fa0350be_1_65"/>
          <p:cNvSpPr txBox="1"/>
          <p:nvPr/>
        </p:nvSpPr>
        <p:spPr>
          <a:xfrm>
            <a:off x="7447900" y="4850950"/>
            <a:ext cx="1066800" cy="8313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 otorgar título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ge9fa0350be_1_65"/>
          <p:cNvSpPr txBox="1"/>
          <p:nvPr/>
        </p:nvSpPr>
        <p:spPr>
          <a:xfrm>
            <a:off x="7130950" y="3436638"/>
            <a:ext cx="1663800" cy="831300"/>
          </a:xfrm>
          <a:prstGeom prst="rect">
            <a:avLst/>
          </a:prstGeom>
          <a:noFill/>
          <a:ln cap="flat" cmpd="sng" w="952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Coordina fecha defensa (Responsable)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0" name="Google Shape;300;ge9fa0350be_1_65"/>
          <p:cNvCxnSpPr>
            <a:stCxn id="299" idx="2"/>
            <a:endCxn id="298" idx="0"/>
          </p:cNvCxnSpPr>
          <p:nvPr/>
        </p:nvCxnSpPr>
        <p:spPr>
          <a:xfrm>
            <a:off x="7962850" y="4267938"/>
            <a:ext cx="18300" cy="58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01" name="Google Shape;301;ge9fa0350be_1_65"/>
          <p:cNvCxnSpPr/>
          <p:nvPr/>
        </p:nvCxnSpPr>
        <p:spPr>
          <a:xfrm>
            <a:off x="5244925" y="5257150"/>
            <a:ext cx="726600" cy="441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302" name="Google Shape;302;ge9fa0350be_1_65"/>
          <p:cNvSpPr txBox="1"/>
          <p:nvPr/>
        </p:nvSpPr>
        <p:spPr>
          <a:xfrm>
            <a:off x="6047725" y="4885600"/>
            <a:ext cx="1066800" cy="8313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Recibe dictámenes jurado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3" name="Google Shape;303;ge9fa0350be_1_65"/>
          <p:cNvCxnSpPr>
            <a:stCxn id="302" idx="0"/>
            <a:endCxn id="299" idx="1"/>
          </p:cNvCxnSpPr>
          <p:nvPr/>
        </p:nvCxnSpPr>
        <p:spPr>
          <a:xfrm rot="-5400000">
            <a:off x="6339475" y="4094050"/>
            <a:ext cx="1033200" cy="549900"/>
          </a:xfrm>
          <a:prstGeom prst="bent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e9fa0350be_1_8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SOLICITUD TÍTULO</a:t>
            </a:r>
            <a:endParaRPr/>
          </a:p>
        </p:txBody>
      </p:sp>
      <p:pic>
        <p:nvPicPr>
          <p:cNvPr descr="fcfmyn-600x400.png" id="309" name="Google Shape;309;ge9fa0350be_1_8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ge9fa0350be_1_88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ge9fa0350be_1_88"/>
          <p:cNvSpPr txBox="1"/>
          <p:nvPr/>
        </p:nvSpPr>
        <p:spPr>
          <a:xfrm>
            <a:off x="0" y="3473700"/>
            <a:ext cx="1314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Comité Carrera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ge9fa0350be_1_88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ge9fa0350be_1_88"/>
          <p:cNvSpPr txBox="1"/>
          <p:nvPr/>
        </p:nvSpPr>
        <p:spPr>
          <a:xfrm>
            <a:off x="1537000" y="1833063"/>
            <a:ext cx="1923900" cy="615600"/>
          </a:xfrm>
          <a:prstGeom prst="rect">
            <a:avLst/>
          </a:prstGeom>
          <a:noFill/>
          <a:ln cap="flat" cmpd="sng" w="952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Nota + documentos (Mesa de Entrada)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ge9fa0350be_1_88"/>
          <p:cNvSpPr txBox="1"/>
          <p:nvPr/>
        </p:nvSpPr>
        <p:spPr>
          <a:xfrm>
            <a:off x="4253400" y="4790350"/>
            <a:ext cx="1835700" cy="8313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Gestión del título en SiDCer (toma datos del SIU)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5" name="Google Shape;315;ge9fa0350be_1_88"/>
          <p:cNvCxnSpPr/>
          <p:nvPr/>
        </p:nvCxnSpPr>
        <p:spPr>
          <a:xfrm>
            <a:off x="184150" y="3848100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316" name="Google Shape;316;ge9fa0350be_1_88"/>
          <p:cNvCxnSpPr/>
          <p:nvPr/>
        </p:nvCxnSpPr>
        <p:spPr>
          <a:xfrm>
            <a:off x="184300" y="3361163"/>
            <a:ext cx="8610600" cy="3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317" name="Google Shape;317;ge9fa0350be_1_88"/>
          <p:cNvSpPr txBox="1"/>
          <p:nvPr/>
        </p:nvSpPr>
        <p:spPr>
          <a:xfrm>
            <a:off x="1676550" y="4885600"/>
            <a:ext cx="1663800" cy="6156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 Expídase título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8" name="Google Shape;318;ge9fa0350be_1_88"/>
          <p:cNvCxnSpPr>
            <a:stCxn id="313" idx="2"/>
            <a:endCxn id="317" idx="0"/>
          </p:cNvCxnSpPr>
          <p:nvPr/>
        </p:nvCxnSpPr>
        <p:spPr>
          <a:xfrm>
            <a:off x="2498950" y="2448663"/>
            <a:ext cx="9600" cy="243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19" name="Google Shape;319;ge9fa0350be_1_88"/>
          <p:cNvCxnSpPr>
            <a:stCxn id="317" idx="3"/>
            <a:endCxn id="314" idx="1"/>
          </p:cNvCxnSpPr>
          <p:nvPr/>
        </p:nvCxnSpPr>
        <p:spPr>
          <a:xfrm>
            <a:off x="3340350" y="5193400"/>
            <a:ext cx="912900" cy="12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id="320" name="Google Shape;320;ge9fa0350be_1_8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35250" y="4831450"/>
            <a:ext cx="1923899" cy="773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ge9fa0350be_1_8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53401" y="4047591"/>
            <a:ext cx="1314600" cy="334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2" name="Google Shape;322;ge9fa0350be_1_88"/>
          <p:cNvCxnSpPr>
            <a:stCxn id="321" idx="2"/>
            <a:endCxn id="314" idx="0"/>
          </p:cNvCxnSpPr>
          <p:nvPr/>
        </p:nvCxnSpPr>
        <p:spPr>
          <a:xfrm>
            <a:off x="4910701" y="4382391"/>
            <a:ext cx="260400" cy="40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23" name="Google Shape;323;ge9fa0350be_1_88"/>
          <p:cNvCxnSpPr>
            <a:stCxn id="314" idx="3"/>
            <a:endCxn id="320" idx="1"/>
          </p:cNvCxnSpPr>
          <p:nvPr/>
        </p:nvCxnSpPr>
        <p:spPr>
          <a:xfrm>
            <a:off x="6089100" y="5206000"/>
            <a:ext cx="446100" cy="1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24" name="Google Shape;324;ge9fa0350be_1_88"/>
          <p:cNvSpPr txBox="1"/>
          <p:nvPr/>
        </p:nvSpPr>
        <p:spPr>
          <a:xfrm>
            <a:off x="5171100" y="2432775"/>
            <a:ext cx="1502700" cy="4926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s-AR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EFICIENCIA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4"/>
          <p:cNvSpPr txBox="1"/>
          <p:nvPr>
            <p:ph idx="4" type="body"/>
          </p:nvPr>
        </p:nvSpPr>
        <p:spPr>
          <a:xfrm>
            <a:off x="971601" y="2174875"/>
            <a:ext cx="771520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AR" sz="4000"/>
              <a:t>     GRACIAS POR SU ATENCIÓN!!!!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AR" sz="2800"/>
              <a:t>http://fmn.unsl.edu.ar/secretarias/ciencia-y-tecnica/posgrado/</a:t>
            </a:r>
            <a:endParaRPr sz="2800"/>
          </a:p>
        </p:txBody>
      </p:sp>
      <p:pic>
        <p:nvPicPr>
          <p:cNvPr descr="fcfmyn-600x400.png" id="330" name="Google Shape;330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14">
            <a:hlinkClick r:id="rId4"/>
          </p:cNvPr>
          <p:cNvSpPr/>
          <p:nvPr/>
        </p:nvSpPr>
        <p:spPr>
          <a:xfrm>
            <a:off x="3602182" y="3089564"/>
            <a:ext cx="609600" cy="62345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26250" y="16000"/>
                </a:moveTo>
                <a:lnTo>
                  <a:pt x="71250" y="16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</a:path>
              <a:path extrusionOk="0" fill="darkenLess" h="120000" w="120000">
                <a:moveTo>
                  <a:pt x="26250" y="16000"/>
                </a:moveTo>
                <a:lnTo>
                  <a:pt x="71250" y="16000"/>
                </a:lnTo>
                <a:lnTo>
                  <a:pt x="71250" y="38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</a:path>
              <a:path extrusionOk="0" fill="darken" h="120000" w="120000">
                <a:moveTo>
                  <a:pt x="71250" y="16000"/>
                </a:moveTo>
                <a:lnTo>
                  <a:pt x="71250" y="38000"/>
                </a:lnTo>
                <a:lnTo>
                  <a:pt x="93750" y="38000"/>
                </a:lnTo>
                <a:close/>
              </a:path>
              <a:path extrusionOk="0" fill="none" h="120000" w="120000">
                <a:moveTo>
                  <a:pt x="26250" y="16000"/>
                </a:moveTo>
                <a:lnTo>
                  <a:pt x="71250" y="16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  <a:moveTo>
                  <a:pt x="93750" y="38000"/>
                </a:moveTo>
                <a:lnTo>
                  <a:pt x="71250" y="38000"/>
                </a:lnTo>
                <a:lnTo>
                  <a:pt x="71250" y="16000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14">
            <a:hlinkClick r:id="rId5"/>
          </p:cNvPr>
          <p:cNvSpPr/>
          <p:nvPr/>
        </p:nvSpPr>
        <p:spPr>
          <a:xfrm>
            <a:off x="5375563" y="3117273"/>
            <a:ext cx="609600" cy="62345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26250" y="16000"/>
                </a:moveTo>
                <a:lnTo>
                  <a:pt x="71250" y="16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</a:path>
              <a:path extrusionOk="0" fill="darkenLess" h="120000" w="120000">
                <a:moveTo>
                  <a:pt x="26250" y="16000"/>
                </a:moveTo>
                <a:lnTo>
                  <a:pt x="71250" y="16000"/>
                </a:lnTo>
                <a:lnTo>
                  <a:pt x="71250" y="38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</a:path>
              <a:path extrusionOk="0" fill="darken" h="120000" w="120000">
                <a:moveTo>
                  <a:pt x="71250" y="16000"/>
                </a:moveTo>
                <a:lnTo>
                  <a:pt x="71250" y="38000"/>
                </a:lnTo>
                <a:lnTo>
                  <a:pt x="93750" y="38000"/>
                </a:lnTo>
                <a:close/>
              </a:path>
              <a:path extrusionOk="0" fill="none" h="120000" w="120000">
                <a:moveTo>
                  <a:pt x="26250" y="16000"/>
                </a:moveTo>
                <a:lnTo>
                  <a:pt x="71250" y="16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  <a:moveTo>
                  <a:pt x="93750" y="38000"/>
                </a:moveTo>
                <a:lnTo>
                  <a:pt x="71250" y="38000"/>
                </a:lnTo>
                <a:lnTo>
                  <a:pt x="71250" y="16000"/>
                </a:lnTo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>
            <p:ph type="title"/>
          </p:nvPr>
        </p:nvSpPr>
        <p:spPr>
          <a:xfrm>
            <a:off x="457200" y="274638"/>
            <a:ext cx="3610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Temario</a:t>
            </a:r>
            <a:endParaRPr/>
          </a:p>
        </p:txBody>
      </p:sp>
      <p:pic>
        <p:nvPicPr>
          <p:cNvPr descr="fcfmyn-600x400.png" id="99" name="Google Shape;99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83760" y="36240"/>
            <a:ext cx="2160300" cy="144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895734" y="1260663"/>
            <a:ext cx="7128900" cy="55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Roles del Director / Coordinador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Preinscripción (SIU)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Inscripción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Inscripción a Cursada (SIU)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Carga de Notas (SIU)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Equivalencias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Presentación de Trabajo Final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Solicitud de Jurado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Solicitud de Certificados  (SIU)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Reinscripción Anual (SIU)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Reportes Rol de Director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457200" y="274650"/>
            <a:ext cx="63657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AR"/>
              <a:t>Roles del Director/Coordinador</a:t>
            </a:r>
            <a:endParaRPr/>
          </a:p>
        </p:txBody>
      </p:sp>
      <p:pic>
        <p:nvPicPr>
          <p:cNvPr descr="fcfmyn-600x400.png" id="106" name="Google Shape;106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83760" y="-39960"/>
            <a:ext cx="2160300" cy="144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"/>
          <p:cNvSpPr txBox="1"/>
          <p:nvPr/>
        </p:nvSpPr>
        <p:spPr>
          <a:xfrm>
            <a:off x="239150" y="1717575"/>
            <a:ext cx="8904900" cy="50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54000" lvl="0" marL="2540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Recepcionar y entregar a Secretaría la   documentación de estudiantes para la Inscripción.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Realizar el seguimiento de los estudiantes.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Verificar la carga de notas y el envío de acta provisoria vía mail.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Enviar el programa de cursos optativos  para su protocolización.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b="0" i="0" lang="es-AR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Coordinar la fecha de jurado para presentación de tesis.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>
            <p:ph type="title"/>
          </p:nvPr>
        </p:nvSpPr>
        <p:spPr>
          <a:xfrm>
            <a:off x="0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Preinscripción (SIU)</a:t>
            </a:r>
            <a:endParaRPr/>
          </a:p>
        </p:txBody>
      </p:sp>
      <p:sp>
        <p:nvSpPr>
          <p:cNvPr id="113" name="Google Shape;113;p5"/>
          <p:cNvSpPr txBox="1"/>
          <p:nvPr>
            <p:ph idx="1" type="body"/>
          </p:nvPr>
        </p:nvSpPr>
        <p:spPr>
          <a:xfrm>
            <a:off x="7620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AR"/>
              <a:t>Responsables de la Carrera</a:t>
            </a:r>
            <a:endParaRPr/>
          </a:p>
        </p:txBody>
      </p:sp>
      <p:sp>
        <p:nvSpPr>
          <p:cNvPr id="114" name="Google Shape;114;p5"/>
          <p:cNvSpPr txBox="1"/>
          <p:nvPr>
            <p:ph idx="2" type="body"/>
          </p:nvPr>
        </p:nvSpPr>
        <p:spPr>
          <a:xfrm>
            <a:off x="0" y="2163152"/>
            <a:ext cx="4679700" cy="44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Solicitar vía mail a la dirección </a:t>
            </a:r>
            <a:r>
              <a:rPr b="1" lang="es-AR" u="sng">
                <a:solidFill>
                  <a:schemeClr val="hlink"/>
                </a:solidFill>
                <a:hlinkClick r:id="rId3"/>
              </a:rPr>
              <a:t>posgradofmn@gmail.com</a:t>
            </a:r>
            <a:r>
              <a:rPr b="1" lang="es-AR" u="sng">
                <a:solidFill>
                  <a:schemeClr val="hlink"/>
                </a:solidFill>
              </a:rPr>
              <a:t> :</a:t>
            </a:r>
            <a:endParaRPr/>
          </a:p>
          <a:p>
            <a:pPr indent="-342900" lvl="1" marL="8001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 sz="2400"/>
              <a:t>Apertura del período de preinscripción a la carrera</a:t>
            </a:r>
            <a:endParaRPr sz="2400"/>
          </a:p>
          <a:p>
            <a:pPr indent="-342900" lvl="1" marL="8001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 sz="2400"/>
              <a:t>Apertura de comisiones de las materias que serán dictadas.</a:t>
            </a:r>
            <a:endParaRPr sz="2400"/>
          </a:p>
          <a:p>
            <a:pPr indent="-342900" lvl="1" marL="8001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 sz="2400"/>
              <a:t>En el mail incluir nombre de materia, docente Responsable. </a:t>
            </a:r>
            <a:endParaRPr sz="2400"/>
          </a:p>
          <a:p>
            <a:pPr indent="-342900" lvl="1" marL="8001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s-AR" sz="2400"/>
              <a:t>   (Fecha recomendada hasta 15-03 y 15-08)</a:t>
            </a:r>
            <a:endParaRPr sz="2400"/>
          </a:p>
          <a:p>
            <a:pPr indent="-342900" lvl="0" marL="34290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15" name="Google Shape;115;p5"/>
          <p:cNvSpPr txBox="1"/>
          <p:nvPr>
            <p:ph idx="3" type="body"/>
          </p:nvPr>
        </p:nvSpPr>
        <p:spPr>
          <a:xfrm>
            <a:off x="5777124" y="1484775"/>
            <a:ext cx="3424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AR"/>
              <a:t>Estudiantes</a:t>
            </a:r>
            <a:endParaRPr/>
          </a:p>
        </p:txBody>
      </p:sp>
      <p:sp>
        <p:nvSpPr>
          <p:cNvPr id="116" name="Google Shape;116;p5"/>
          <p:cNvSpPr txBox="1"/>
          <p:nvPr>
            <p:ph idx="4" type="body"/>
          </p:nvPr>
        </p:nvSpPr>
        <p:spPr>
          <a:xfrm>
            <a:off x="4855368" y="2204864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Ingresar al Siu y realizar la preinscripción  a la carrera seleccionada. </a:t>
            </a:r>
            <a:endParaRPr/>
          </a:p>
        </p:txBody>
      </p:sp>
      <p:pic>
        <p:nvPicPr>
          <p:cNvPr descr="fcfmyn-600x400.png" id="117" name="Google Shape;117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36299" y="36249"/>
            <a:ext cx="1907700" cy="12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5"/>
          <p:cNvSpPr/>
          <p:nvPr/>
        </p:nvSpPr>
        <p:spPr>
          <a:xfrm>
            <a:off x="4700952" y="3690610"/>
            <a:ext cx="512298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AR" sz="14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https://guara3dev3piloto.unsl.edu.ar/autogestion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AR" sz="1400" u="sng" cap="none" strike="noStrike">
                <a:solidFill>
                  <a:srgbClr val="0E0585"/>
                </a:solidFill>
                <a:latin typeface="Arial"/>
                <a:ea typeface="Arial"/>
                <a:cs typeface="Arial"/>
                <a:sym typeface="Arial"/>
              </a:rPr>
              <a:t>/acceso</a:t>
            </a:r>
            <a:endParaRPr b="1" i="0" sz="1400" u="sng" cap="none" strike="noStrike">
              <a:solidFill>
                <a:srgbClr val="0E058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5">
            <a:hlinkClick r:id="rId6"/>
          </p:cNvPr>
          <p:cNvSpPr/>
          <p:nvPr/>
        </p:nvSpPr>
        <p:spPr>
          <a:xfrm>
            <a:off x="6201508" y="4489937"/>
            <a:ext cx="1125415" cy="633047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Inscripción</a:t>
            </a:r>
            <a:endParaRPr/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445477" y="136804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AR"/>
              <a:t>Responsables de la Carrera</a:t>
            </a:r>
            <a:endParaRPr/>
          </a:p>
        </p:txBody>
      </p:sp>
      <p:sp>
        <p:nvSpPr>
          <p:cNvPr id="126" name="Google Shape;126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Presentación de Documentación entregada por los estudiantes.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Entrega el listado de alumnos preinscriptos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A partir de la Resolución de inscripción se efectivizará la misma en el SIU</a:t>
            </a:r>
            <a:endParaRPr/>
          </a:p>
          <a:p>
            <a:pPr indent="-1905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27" name="Google Shape;127;p6"/>
          <p:cNvSpPr txBox="1"/>
          <p:nvPr>
            <p:ph idx="3" type="body"/>
          </p:nvPr>
        </p:nvSpPr>
        <p:spPr>
          <a:xfrm>
            <a:off x="5864225" y="13065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AR"/>
              <a:t>Estudiantes	</a:t>
            </a:r>
            <a:endParaRPr/>
          </a:p>
        </p:txBody>
      </p:sp>
      <p:sp>
        <p:nvSpPr>
          <p:cNvPr id="128" name="Google Shape;128;p6"/>
          <p:cNvSpPr txBox="1"/>
          <p:nvPr>
            <p:ph idx="4" type="body"/>
          </p:nvPr>
        </p:nvSpPr>
        <p:spPr>
          <a:xfrm>
            <a:off x="4645025" y="18700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s-AR" sz="1800"/>
              <a:t>Entrega de requisitos al Responsable de la Carrera (art. 38-OrdCS35/16)	</a:t>
            </a:r>
            <a:endParaRPr sz="1800"/>
          </a:p>
          <a:p>
            <a:pPr indent="-29210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Formulario de Preinscripción del SIU impreso y firmado</a:t>
            </a:r>
            <a:endParaRPr sz="1800"/>
          </a:p>
          <a:p>
            <a:pPr indent="-29210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Fotos</a:t>
            </a:r>
            <a:endParaRPr sz="1800"/>
          </a:p>
          <a:p>
            <a:pPr indent="-29210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Fotocopia DNI</a:t>
            </a:r>
            <a:endParaRPr sz="1800"/>
          </a:p>
          <a:p>
            <a:pPr indent="-29210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Currículum Vitae vía mail indicando la autorización para archivar en un repositorio de la UNSL</a:t>
            </a:r>
            <a:endParaRPr sz="1800"/>
          </a:p>
          <a:p>
            <a:pPr indent="-29210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Diploma  *</a:t>
            </a:r>
            <a:endParaRPr sz="1800"/>
          </a:p>
          <a:p>
            <a:pPr indent="-29210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Certificado Analítico  *</a:t>
            </a:r>
            <a:endParaRPr sz="1800"/>
          </a:p>
          <a:p>
            <a:pPr indent="-28575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1800"/>
          </a:p>
          <a:p>
            <a:pPr indent="-28575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AR" sz="1800"/>
              <a:t>* Estos deberán estar debidamente certificados si el alumno no es egresado de la UNSL</a:t>
            </a:r>
            <a:endParaRPr sz="1800"/>
          </a:p>
        </p:txBody>
      </p:sp>
      <p:pic>
        <p:nvPicPr>
          <p:cNvPr descr="fcfmyn-600x400.png" id="129" name="Google Shape;12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83760" y="0"/>
            <a:ext cx="2160240" cy="144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/>
          <p:nvPr>
            <p:ph type="title"/>
          </p:nvPr>
        </p:nvSpPr>
        <p:spPr>
          <a:xfrm>
            <a:off x="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Inscripción a Cursada (SIU)</a:t>
            </a:r>
            <a:endParaRPr/>
          </a:p>
        </p:txBody>
      </p:sp>
      <p:sp>
        <p:nvSpPr>
          <p:cNvPr id="135" name="Google Shape;135;p7"/>
          <p:cNvSpPr txBox="1"/>
          <p:nvPr>
            <p:ph idx="1" type="body"/>
          </p:nvPr>
        </p:nvSpPr>
        <p:spPr>
          <a:xfrm>
            <a:off x="273050" y="2286000"/>
            <a:ext cx="8534400" cy="29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r>
              <a:rPr lang="es-AR" sz="3300"/>
              <a:t>Los estudiantes deberán ingresar al SIU y completar el proceso de inscripción a las materias que cursarán.</a:t>
            </a:r>
            <a:endParaRPr sz="3300"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r>
              <a:t/>
            </a:r>
            <a:endParaRPr sz="3300"/>
          </a:p>
          <a:p>
            <a:pPr indent="-2286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r>
              <a:rPr lang="es-AR" sz="3100" u="sng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https://guara3dev3piloto.unsl.edu.ar/autogestion</a:t>
            </a:r>
            <a:r>
              <a:rPr lang="es-AR" sz="3100" u="sng">
                <a:solidFill>
                  <a:srgbClr val="0E0585"/>
                </a:solidFill>
              </a:rPr>
              <a:t>/acceso</a:t>
            </a:r>
            <a:endParaRPr sz="3100" u="sng">
              <a:solidFill>
                <a:srgbClr val="0E0585"/>
              </a:solidFill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r>
              <a:t/>
            </a:r>
            <a:endParaRPr sz="33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r>
              <a:t/>
            </a:r>
            <a:endParaRPr sz="3300"/>
          </a:p>
        </p:txBody>
      </p:sp>
      <p:pic>
        <p:nvPicPr>
          <p:cNvPr descr="fcfmyn-600x400.png" id="136" name="Google Shape;136;p7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83760" y="0"/>
            <a:ext cx="2160240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7">
            <a:hlinkClick r:id="rId5"/>
          </p:cNvPr>
          <p:cNvSpPr/>
          <p:nvPr/>
        </p:nvSpPr>
        <p:spPr>
          <a:xfrm>
            <a:off x="3914043" y="4788875"/>
            <a:ext cx="1125300" cy="633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Carga de Notas (SIU)</a:t>
            </a:r>
            <a:endParaRPr/>
          </a:p>
        </p:txBody>
      </p:sp>
      <p:sp>
        <p:nvSpPr>
          <p:cNvPr id="143" name="Google Shape;143;p8"/>
          <p:cNvSpPr txBox="1"/>
          <p:nvPr>
            <p:ph idx="4" type="body"/>
          </p:nvPr>
        </p:nvSpPr>
        <p:spPr>
          <a:xfrm>
            <a:off x="872464" y="1139770"/>
            <a:ext cx="7643192" cy="43533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Los Responsables de las Carreras completarán la carga de notas en las distintas Comisiones ya generadas y enviarán vía Mail  (</a:t>
            </a:r>
            <a:r>
              <a:rPr b="1" lang="es-AR" u="sng">
                <a:solidFill>
                  <a:schemeClr val="hlink"/>
                </a:solidFill>
                <a:hlinkClick r:id="rId3"/>
              </a:rPr>
              <a:t>posgradofmn@gmail.com</a:t>
            </a:r>
            <a:r>
              <a:rPr b="1" lang="es-AR"/>
              <a:t>)</a:t>
            </a:r>
            <a:r>
              <a:rPr lang="es-AR"/>
              <a:t> la copia del formulario generado desde el SIU con la firma correspondiente</a:t>
            </a:r>
            <a:endParaRPr/>
          </a:p>
          <a:p>
            <a:pPr indent="-1905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fcfmyn-600x400.png" id="144" name="Google Shape;144;p8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83760" y="0"/>
            <a:ext cx="2160240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3467696"/>
            <a:ext cx="9074200" cy="5101747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8">
            <a:hlinkClick r:id="rId6"/>
          </p:cNvPr>
          <p:cNvSpPr/>
          <p:nvPr/>
        </p:nvSpPr>
        <p:spPr>
          <a:xfrm>
            <a:off x="3798278" y="2579075"/>
            <a:ext cx="1125415" cy="633047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e8abfab23f_0_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Carga de Notas (SIU)</a:t>
            </a:r>
            <a:endParaRPr/>
          </a:p>
        </p:txBody>
      </p:sp>
      <p:pic>
        <p:nvPicPr>
          <p:cNvPr descr="fcfmyn-600x400.png" id="152" name="Google Shape;152;ge8abfab23f_0_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83760" y="0"/>
            <a:ext cx="2160300" cy="144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ge8abfab23f_0_2"/>
          <p:cNvSpPr txBox="1"/>
          <p:nvPr/>
        </p:nvSpPr>
        <p:spPr>
          <a:xfrm>
            <a:off x="996452" y="1230932"/>
            <a:ext cx="7326600" cy="256733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s-A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partir de este documento se generará desde la Secretaría el Acta correspondiente.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s-AR" sz="20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Este Acta reemplaza la resolución de Aprobación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sng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sng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s-AR" sz="20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000" u="sng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A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Agregar imagen de ACTA Generada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Google Shape;154;ge8abfab23f_0_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429" y="2514601"/>
            <a:ext cx="8100646" cy="45543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2021-06-28T12:18:59Z</dcterms:created>
  <dc:creator>Usuario</dc:creator>
</cp:coreProperties>
</file>