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iLWS7unVONbwU0B4Qp15aZOG/e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104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77372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2" name="Google Shape;18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e8abfab23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ge8abfab23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9" name="Google Shape;19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6" name="Google Shape;2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e9fa0350be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3" name="Google Shape;213;ge9fa0350be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1" name="Google Shape;23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e9fa0350be_1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8" name="Google Shape;238;ge9fa0350be_1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1" name="Google Shape;2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e8abfab23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0" name="Google Shape;280;ge8abfab23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8" name="Google Shape;28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e8ac059b6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7" name="Google Shape;297;ge8ac059b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e9fa0350be_1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6" name="Google Shape;306;ge9fa0350be_1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250b986b0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1250b986b0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1" name="Google Shape;33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9fa0350b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0" name="Google Shape;120;ge9fa0350b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9fa0350be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3" name="Google Shape;153;ge9fa0350be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osgradofmn@gmail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uara3dev3piloto.unsl.edu.ar/autogestion/acceso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uara3dev3piloto.unsl.edu.ar/autogestion/acceso" TargetMode="Externa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uara3dev3piloto.unsl.edu.ar/autogestion/acceso" TargetMode="Externa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guara3dev2piloto.unsl.edu.ar/guarani/3.8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uara3dev2piloto.unsl.edu.ar/guarani/3.8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https://secretariaacademica.unsl.edu.ar/formulario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4" Type="http://schemas.openxmlformats.org/officeDocument/2006/relationships/hyperlink" Target="about:blan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osgradofmn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uara3dev3piloto.unsl.edu.ar/autogestion/acceso" TargetMode="External"/><Relationship Id="rId5" Type="http://schemas.openxmlformats.org/officeDocument/2006/relationships/hyperlink" Target="https://guara3dev3piloto.unsl.edu.ar/autogestion" TargetMode="Externa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uara3dev3piloto.unsl.edu.ar/autoges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uara3dev3piloto.unsl.edu.ar/autogestion/acceso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Secretaría de Ciencia y Técnica  </a:t>
            </a:r>
            <a:br>
              <a:rPr lang="es-AR"/>
            </a:br>
            <a:r>
              <a:rPr lang="es-AR"/>
              <a:t>POSGRADO </a:t>
            </a:r>
            <a:br>
              <a:rPr lang="es-AR"/>
            </a:br>
            <a:r>
              <a:rPr lang="es-AR"/>
              <a:t>FCMyN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31640" y="450912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</a:pPr>
            <a:r>
              <a:rPr lang="es-AR" sz="4000"/>
              <a:t>TALLER DE SIU GUARANÍ 3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</a:pPr>
            <a:r>
              <a:rPr lang="es-AR" sz="4000"/>
              <a:t>CARRERAS DE POSGRADO</a:t>
            </a:r>
            <a:endParaRPr sz="4000"/>
          </a:p>
        </p:txBody>
      </p:sp>
      <p:pic>
        <p:nvPicPr>
          <p:cNvPr id="86" name="Google Shape;86;p1" descr="fcfmyn-600x40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0184" y="332656"/>
            <a:ext cx="3657299" cy="2438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Carga de Notas (SIU)</a:t>
            </a:r>
            <a:endParaRPr/>
          </a:p>
        </p:txBody>
      </p:sp>
      <p:sp>
        <p:nvSpPr>
          <p:cNvPr id="185" name="Google Shape;185;p8"/>
          <p:cNvSpPr txBox="1">
            <a:spLocks noGrp="1"/>
          </p:cNvSpPr>
          <p:nvPr>
            <p:ph type="body" idx="4"/>
          </p:nvPr>
        </p:nvSpPr>
        <p:spPr>
          <a:xfrm>
            <a:off x="872464" y="1139770"/>
            <a:ext cx="7643192" cy="4353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Responsables de las Carreras completarán la carga de notas en las distintas Comisiones ya generadas y enviarán vía Mail  (</a:t>
            </a:r>
            <a:r>
              <a:rPr lang="es-AR" b="1" u="sng">
                <a:solidFill>
                  <a:schemeClr val="hlink"/>
                </a:solidFill>
                <a:hlinkClick r:id="rId3"/>
              </a:rPr>
              <a:t>posgradofmn@gmail.com</a:t>
            </a:r>
            <a:r>
              <a:rPr lang="es-AR" b="1"/>
              <a:t>)</a:t>
            </a:r>
            <a:r>
              <a:rPr lang="es-AR"/>
              <a:t> la copia del formulario generado desde el SIU con la firma correspondiente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186" name="Google Shape;186;p8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3467696"/>
            <a:ext cx="9074200" cy="5101747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8">
            <a:hlinkClick r:id="rId6"/>
          </p:cNvPr>
          <p:cNvSpPr/>
          <p:nvPr/>
        </p:nvSpPr>
        <p:spPr>
          <a:xfrm>
            <a:off x="3798278" y="2579075"/>
            <a:ext cx="1125415" cy="6330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e8abfab23f_0_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Carga de Notas (SIU)</a:t>
            </a:r>
            <a:endParaRPr/>
          </a:p>
        </p:txBody>
      </p:sp>
      <p:pic>
        <p:nvPicPr>
          <p:cNvPr id="194" name="Google Shape;194;ge8abfab23f_0_2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83760" y="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ge8abfab23f_0_2"/>
          <p:cNvSpPr txBox="1"/>
          <p:nvPr/>
        </p:nvSpPr>
        <p:spPr>
          <a:xfrm>
            <a:off x="996452" y="1230932"/>
            <a:ext cx="7326600" cy="2567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partir de este documento se generará desde la Secretaría el Acta correspondiente.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AR" sz="2000" b="1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Este Acta reemplaza la resolución de Aprobación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sng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sng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AR" sz="2000" b="0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i="0" u="sng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Agregar imagen de ACTA Generada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6" name="Google Shape;196;ge8abfab23f_0_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429" y="2514601"/>
            <a:ext cx="8100646" cy="45543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Equivalencias</a:t>
            </a:r>
            <a:endParaRPr/>
          </a:p>
        </p:txBody>
      </p:sp>
      <p:sp>
        <p:nvSpPr>
          <p:cNvPr id="202" name="Google Shape;202;p9"/>
          <p:cNvSpPr txBox="1">
            <a:spLocks noGrp="1"/>
          </p:cNvSpPr>
          <p:nvPr>
            <p:ph type="body" idx="4"/>
          </p:nvPr>
        </p:nvSpPr>
        <p:spPr>
          <a:xfrm>
            <a:off x="971600" y="1607802"/>
            <a:ext cx="7715100" cy="45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Los estudiantes solicitan por nota las equivalencias de materias (Art.51 – OrdCS 35/16) por Mesa de Entradas de la Facultad.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s-AR" sz="1929"/>
              <a:t>ARTÍCULO 51.- Para el reconocimiento de actividades de formación de posgrado aprobadas en otras Instituciones el alumno deberá presentar documentación oficial de la Institución que la certifique y que contenga como mínimo el </a:t>
            </a:r>
            <a:r>
              <a:rPr lang="es-AR" sz="1929" b="1"/>
              <a:t>programa</a:t>
            </a:r>
            <a:r>
              <a:rPr lang="es-AR" sz="1929"/>
              <a:t> de la actividad realizada, </a:t>
            </a:r>
            <a:r>
              <a:rPr lang="es-AR" sz="1929" b="1"/>
              <a:t>Currículum Vitae</a:t>
            </a:r>
            <a:r>
              <a:rPr lang="es-AR" sz="1929"/>
              <a:t> resumido de los profesores responsables, el </a:t>
            </a:r>
            <a:r>
              <a:rPr lang="es-AR" sz="1929" b="1"/>
              <a:t>crédito horario,</a:t>
            </a:r>
            <a:r>
              <a:rPr lang="es-AR" sz="1929"/>
              <a:t> la modalidad de cursado, el </a:t>
            </a:r>
            <a:r>
              <a:rPr lang="es-AR" sz="1929" b="1"/>
              <a:t>sistema de evaluación</a:t>
            </a:r>
            <a:r>
              <a:rPr lang="es-AR" sz="1929"/>
              <a:t> y la </a:t>
            </a:r>
            <a:r>
              <a:rPr lang="es-AR" sz="1929" b="1"/>
              <a:t>calificación</a:t>
            </a:r>
            <a:r>
              <a:rPr lang="es-AR" sz="1929"/>
              <a:t> obtenida en la misma</a:t>
            </a:r>
            <a:r>
              <a:rPr lang="es-AR"/>
              <a:t>. 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Adjuntar documentación de aprobación.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endParaRPr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Desde Secretaría se cargarán los reconocimientos en el SIU, a partir de la aprobación del Comité Académico.</a:t>
            </a:r>
            <a:endParaRPr/>
          </a:p>
        </p:txBody>
      </p:sp>
      <p:pic>
        <p:nvPicPr>
          <p:cNvPr id="203" name="Google Shape;203;p9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"/>
          <p:cNvSpPr txBox="1"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Presentación de Trabajo Final </a:t>
            </a:r>
            <a:endParaRPr/>
          </a:p>
        </p:txBody>
      </p:sp>
      <p:sp>
        <p:nvSpPr>
          <p:cNvPr id="209" name="Google Shape;209;p10"/>
          <p:cNvSpPr txBox="1">
            <a:spLocks noGrp="1"/>
          </p:cNvSpPr>
          <p:nvPr>
            <p:ph type="body" idx="4"/>
          </p:nvPr>
        </p:nvSpPr>
        <p:spPr>
          <a:xfrm>
            <a:off x="827585" y="2174875"/>
            <a:ext cx="7776864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estudiantes solicitarán vía nota, la presentación del Trabajo Final, firmada por el estudiante y directores, adjuntando el CV de los Directores (en la misma nota indicar la autorización para archivar en un repositorio de la UNSL si corresponde) y el Plan de Trabajo Final.</a:t>
            </a:r>
            <a:endParaRPr/>
          </a:p>
          <a:p>
            <a:pPr marL="3429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pic>
        <p:nvPicPr>
          <p:cNvPr id="210" name="Google Shape;210;p10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e9fa0350be_1_45"/>
          <p:cNvSpPr txBox="1">
            <a:spLocks noGrp="1"/>
          </p:cNvSpPr>
          <p:nvPr>
            <p:ph type="title"/>
          </p:nvPr>
        </p:nvSpPr>
        <p:spPr>
          <a:xfrm>
            <a:off x="-47550" y="655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RESUMEN -PROPUESTA TRABAJO FINAL</a:t>
            </a:r>
            <a:endParaRPr/>
          </a:p>
        </p:txBody>
      </p:sp>
      <p:pic>
        <p:nvPicPr>
          <p:cNvPr id="216" name="Google Shape;216;ge9fa0350be_1_45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ge9fa0350be_1_45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e9fa0350be_1_45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Comité de Carrera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e9fa0350be_1_45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e9fa0350be_1_45"/>
          <p:cNvSpPr txBox="1"/>
          <p:nvPr/>
        </p:nvSpPr>
        <p:spPr>
          <a:xfrm>
            <a:off x="1537000" y="2137873"/>
            <a:ext cx="1536300" cy="831300"/>
          </a:xfrm>
          <a:prstGeom prst="rect">
            <a:avLst/>
          </a:prstGeom>
          <a:noFill/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 firmada + Document</a:t>
            </a:r>
            <a:r>
              <a:rPr lang="es-AR">
                <a:latin typeface="Calibri"/>
                <a:ea typeface="Calibri"/>
                <a:cs typeface="Calibri"/>
                <a:sym typeface="Calibri"/>
              </a:rPr>
              <a:t>ación 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(Mesa de Entrada)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e9fa0350be_1_45"/>
          <p:cNvSpPr txBox="1"/>
          <p:nvPr/>
        </p:nvSpPr>
        <p:spPr>
          <a:xfrm>
            <a:off x="1562250" y="4885600"/>
            <a:ext cx="1454100" cy="61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Recepciona documentos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2" name="Google Shape;222;ge9fa0350be_1_45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23" name="Google Shape;223;ge9fa0350be_1_45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24" name="Google Shape;224;ge9fa0350be_1_45"/>
          <p:cNvSpPr txBox="1"/>
          <p:nvPr/>
        </p:nvSpPr>
        <p:spPr>
          <a:xfrm>
            <a:off x="3829150" y="3544475"/>
            <a:ext cx="1663800" cy="6156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Analiza la propuesta de Plan y Directores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5" name="Google Shape;225;ge9fa0350be_1_45"/>
          <p:cNvCxnSpPr>
            <a:stCxn id="220" idx="2"/>
            <a:endCxn id="221" idx="0"/>
          </p:cNvCxnSpPr>
          <p:nvPr/>
        </p:nvCxnSpPr>
        <p:spPr>
          <a:xfrm flipH="1">
            <a:off x="2289250" y="2969173"/>
            <a:ext cx="15900" cy="1916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26" name="Google Shape;226;ge9fa0350be_1_45"/>
          <p:cNvCxnSpPr>
            <a:stCxn id="221" idx="3"/>
            <a:endCxn id="224" idx="2"/>
          </p:cNvCxnSpPr>
          <p:nvPr/>
        </p:nvCxnSpPr>
        <p:spPr>
          <a:xfrm rot="10800000" flipH="1">
            <a:off x="3016350" y="4160200"/>
            <a:ext cx="1644600" cy="10332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7" name="Google Shape;227;ge9fa0350be_1_45"/>
          <p:cNvSpPr txBox="1"/>
          <p:nvPr/>
        </p:nvSpPr>
        <p:spPr>
          <a:xfrm>
            <a:off x="5772300" y="4993300"/>
            <a:ext cx="1454100" cy="400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8" name="Google Shape;228;ge9fa0350be_1_45"/>
          <p:cNvCxnSpPr>
            <a:stCxn id="224" idx="3"/>
            <a:endCxn id="227" idx="0"/>
          </p:cNvCxnSpPr>
          <p:nvPr/>
        </p:nvCxnSpPr>
        <p:spPr>
          <a:xfrm>
            <a:off x="5492950" y="3852275"/>
            <a:ext cx="1006500" cy="11409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"/>
          <p:cNvSpPr txBox="1"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Solicitud de Jurado </a:t>
            </a:r>
            <a:endParaRPr/>
          </a:p>
        </p:txBody>
      </p:sp>
      <p:sp>
        <p:nvSpPr>
          <p:cNvPr id="234" name="Google Shape;234;p11"/>
          <p:cNvSpPr txBox="1">
            <a:spLocks noGrp="1"/>
          </p:cNvSpPr>
          <p:nvPr>
            <p:ph type="body" idx="4"/>
          </p:nvPr>
        </p:nvSpPr>
        <p:spPr>
          <a:xfrm>
            <a:off x="971600" y="2174875"/>
            <a:ext cx="7715100" cy="45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342900" lvl="0" indent="-35525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Char char="•"/>
            </a:pPr>
            <a:r>
              <a:rPr lang="es-AR"/>
              <a:t>Los estudiantes solicitarán vía nota firmada por el solicitante y los directores, la conformación del Jurado , por Mesa de Entradas de la Facultad (Art.61-OrdCS35/16).</a:t>
            </a:r>
            <a:endParaRPr/>
          </a:p>
          <a:p>
            <a:pPr marL="68580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None/>
            </a:pPr>
            <a:endParaRPr/>
          </a:p>
          <a:p>
            <a:pPr marL="342900" lvl="0" indent="-35525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Char char="•"/>
            </a:pPr>
            <a:r>
              <a:rPr lang="es-AR"/>
              <a:t>Se deberá enviar el trabajo final vía mail.</a:t>
            </a:r>
            <a:endParaRPr/>
          </a:p>
          <a:p>
            <a:pPr marL="6858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None/>
            </a:pPr>
            <a:endParaRPr/>
          </a:p>
          <a:p>
            <a:pPr marL="342900" lvl="0" indent="-35525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Char char="•"/>
            </a:pPr>
            <a:r>
              <a:rPr lang="es-AR"/>
              <a:t>La Secretaría incorpora el certificado de actividades aprobadas generado por el SIU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None/>
            </a:pPr>
            <a:endParaRPr/>
          </a:p>
          <a:p>
            <a:pPr marL="342900" lvl="0" indent="-35525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Char char="•"/>
            </a:pPr>
            <a:r>
              <a:rPr lang="es-AR"/>
              <a:t>El Expediente pasa al Comité de la Carrera</a:t>
            </a:r>
            <a:endParaRPr/>
          </a:p>
          <a:p>
            <a:pPr marL="685800" lvl="0" indent="-35525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595"/>
              <a:buFont typeface="Arial"/>
              <a:buChar char="•"/>
            </a:pPr>
            <a:r>
              <a:rPr lang="es-AR"/>
              <a:t/>
            </a:r>
            <a:br>
              <a:rPr lang="es-AR"/>
            </a:br>
            <a:r>
              <a:rPr lang="es-AR"/>
              <a:t>El CV de los jurados puede ser digital con la correspondiente autorización vía mail</a:t>
            </a:r>
            <a:endParaRPr/>
          </a:p>
        </p:txBody>
      </p:sp>
      <p:pic>
        <p:nvPicPr>
          <p:cNvPr id="235" name="Google Shape;235;p11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452324" y="0"/>
            <a:ext cx="17145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e9fa0350be_1_65"/>
          <p:cNvSpPr txBox="1">
            <a:spLocks noGrp="1"/>
          </p:cNvSpPr>
          <p:nvPr>
            <p:ph type="title"/>
          </p:nvPr>
        </p:nvSpPr>
        <p:spPr>
          <a:xfrm>
            <a:off x="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SOLICITUD JURADO</a:t>
            </a:r>
            <a:endParaRPr/>
          </a:p>
        </p:txBody>
      </p:sp>
      <p:pic>
        <p:nvPicPr>
          <p:cNvPr id="241" name="Google Shape;241;ge9fa0350be_1_65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ge9fa0350be_1_65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ge9fa0350be_1_65"/>
          <p:cNvSpPr txBox="1"/>
          <p:nvPr/>
        </p:nvSpPr>
        <p:spPr>
          <a:xfrm>
            <a:off x="0" y="3473700"/>
            <a:ext cx="1314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Comité Carrera/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ge9fa0350be_1_65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e9fa0350be_1_65"/>
          <p:cNvSpPr txBox="1"/>
          <p:nvPr/>
        </p:nvSpPr>
        <p:spPr>
          <a:xfrm>
            <a:off x="1232200" y="1833063"/>
            <a:ext cx="1923900" cy="831300"/>
          </a:xfrm>
          <a:prstGeom prst="rect">
            <a:avLst/>
          </a:prstGeom>
          <a:noFill/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Nota Solicitud Jurado </a:t>
            </a:r>
            <a:r>
              <a:rPr lang="es-AR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(Mesa de Entrada) 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 TFI por mail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ge9fa0350be_1_65"/>
          <p:cNvSpPr txBox="1"/>
          <p:nvPr/>
        </p:nvSpPr>
        <p:spPr>
          <a:xfrm>
            <a:off x="4114150" y="5038000"/>
            <a:ext cx="1066800" cy="61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Jurado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7" name="Google Shape;247;ge9fa0350be_1_65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8" name="Google Shape;248;ge9fa0350be_1_65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49" name="Google Shape;249;ge9fa0350be_1_65"/>
          <p:cNvSpPr txBox="1"/>
          <p:nvPr/>
        </p:nvSpPr>
        <p:spPr>
          <a:xfrm>
            <a:off x="2590750" y="3461625"/>
            <a:ext cx="1663800" cy="6156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>
                <a:latin typeface="Calibri"/>
                <a:ea typeface="Calibri"/>
                <a:cs typeface="Calibri"/>
                <a:sym typeface="Calibri"/>
              </a:rPr>
              <a:t>Evalúa y p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ropone Jurado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ge9fa0350be_1_65"/>
          <p:cNvSpPr txBox="1"/>
          <p:nvPr/>
        </p:nvSpPr>
        <p:spPr>
          <a:xfrm>
            <a:off x="1371750" y="4885600"/>
            <a:ext cx="1663800" cy="831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 Certificado Actividades Aprobadas por SIU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1" name="Google Shape;251;ge9fa0350be_1_65"/>
          <p:cNvCxnSpPr>
            <a:stCxn id="245" idx="2"/>
            <a:endCxn id="250" idx="0"/>
          </p:cNvCxnSpPr>
          <p:nvPr/>
        </p:nvCxnSpPr>
        <p:spPr>
          <a:xfrm>
            <a:off x="2194150" y="2664363"/>
            <a:ext cx="9600" cy="222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52" name="Google Shape;252;ge9fa0350be_1_65"/>
          <p:cNvCxnSpPr>
            <a:stCxn id="250" idx="3"/>
            <a:endCxn id="249" idx="2"/>
          </p:cNvCxnSpPr>
          <p:nvPr/>
        </p:nvCxnSpPr>
        <p:spPr>
          <a:xfrm rot="10800000" flipH="1">
            <a:off x="3035550" y="4077250"/>
            <a:ext cx="387000" cy="12240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3" name="Google Shape;253;ge9fa0350be_1_65"/>
          <p:cNvCxnSpPr>
            <a:stCxn id="249" idx="3"/>
            <a:endCxn id="246" idx="0"/>
          </p:cNvCxnSpPr>
          <p:nvPr/>
        </p:nvCxnSpPr>
        <p:spPr>
          <a:xfrm>
            <a:off x="4254550" y="3769425"/>
            <a:ext cx="393000" cy="12687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4" name="Google Shape;254;ge9fa0350be_1_65"/>
          <p:cNvSpPr txBox="1"/>
          <p:nvPr/>
        </p:nvSpPr>
        <p:spPr>
          <a:xfrm>
            <a:off x="7447900" y="4850950"/>
            <a:ext cx="1066800" cy="831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otorgar título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e9fa0350be_1_65"/>
          <p:cNvSpPr txBox="1"/>
          <p:nvPr/>
        </p:nvSpPr>
        <p:spPr>
          <a:xfrm>
            <a:off x="7130950" y="3436638"/>
            <a:ext cx="1663800" cy="8313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 fecha defensa (Responsable)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6" name="Google Shape;256;ge9fa0350be_1_65"/>
          <p:cNvCxnSpPr>
            <a:stCxn id="255" idx="2"/>
            <a:endCxn id="254" idx="0"/>
          </p:cNvCxnSpPr>
          <p:nvPr/>
        </p:nvCxnSpPr>
        <p:spPr>
          <a:xfrm>
            <a:off x="7962850" y="4267938"/>
            <a:ext cx="18300" cy="582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57" name="Google Shape;257;ge9fa0350be_1_65"/>
          <p:cNvCxnSpPr/>
          <p:nvPr/>
        </p:nvCxnSpPr>
        <p:spPr>
          <a:xfrm>
            <a:off x="5244925" y="5257150"/>
            <a:ext cx="726600" cy="441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58" name="Google Shape;258;ge9fa0350be_1_65"/>
          <p:cNvSpPr txBox="1"/>
          <p:nvPr/>
        </p:nvSpPr>
        <p:spPr>
          <a:xfrm>
            <a:off x="6047725" y="4885600"/>
            <a:ext cx="1066800" cy="831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Recibe dictámenes jurado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9" name="Google Shape;259;ge9fa0350be_1_65"/>
          <p:cNvCxnSpPr>
            <a:stCxn id="258" idx="0"/>
            <a:endCxn id="255" idx="1"/>
          </p:cNvCxnSpPr>
          <p:nvPr/>
        </p:nvCxnSpPr>
        <p:spPr>
          <a:xfrm rot="-5400000">
            <a:off x="6339475" y="4094050"/>
            <a:ext cx="1033200" cy="5499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2"/>
          <p:cNvSpPr txBox="1">
            <a:spLocks noGrp="1"/>
          </p:cNvSpPr>
          <p:nvPr>
            <p:ph type="title"/>
          </p:nvPr>
        </p:nvSpPr>
        <p:spPr>
          <a:xfrm>
            <a:off x="0" y="110527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s-AR" sz="4000"/>
              <a:t>Certificado Estudiante Regular (SIU)</a:t>
            </a:r>
            <a:endParaRPr sz="4000"/>
          </a:p>
        </p:txBody>
      </p:sp>
      <p:sp>
        <p:nvSpPr>
          <p:cNvPr id="265" name="Google Shape;265;p12"/>
          <p:cNvSpPr txBox="1">
            <a:spLocks noGrp="1"/>
          </p:cNvSpPr>
          <p:nvPr>
            <p:ph type="body" idx="4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estudiantes podrán solicitar los Certificados de Alumno Regular desde la opción del SIU.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Los estudiante deberán presentar el certificado impreso en la Secretaría para su firma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266" name="Google Shape;266;p12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67500" cy="124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3648" y="3356992"/>
            <a:ext cx="6264696" cy="3312368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2">
            <a:hlinkClick r:id="rId5"/>
          </p:cNvPr>
          <p:cNvSpPr/>
          <p:nvPr/>
        </p:nvSpPr>
        <p:spPr>
          <a:xfrm>
            <a:off x="4019345" y="2571545"/>
            <a:ext cx="1125415" cy="6330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7"/>
          <p:cNvSpPr txBox="1">
            <a:spLocks noGrp="1"/>
          </p:cNvSpPr>
          <p:nvPr>
            <p:ph type="title"/>
          </p:nvPr>
        </p:nvSpPr>
        <p:spPr>
          <a:xfrm>
            <a:off x="0" y="110527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s-AR" sz="4000"/>
              <a:t>Certificado Estudiante Regular (SIU)</a:t>
            </a:r>
            <a:endParaRPr sz="4000"/>
          </a:p>
        </p:txBody>
      </p:sp>
      <p:sp>
        <p:nvSpPr>
          <p:cNvPr id="274" name="Google Shape;274;p27"/>
          <p:cNvSpPr txBox="1">
            <a:spLocks noGrp="1"/>
          </p:cNvSpPr>
          <p:nvPr>
            <p:ph type="body" idx="4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275" name="Google Shape;275;p27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67500" cy="1245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27"/>
          <p:cNvSpPr/>
          <p:nvPr/>
        </p:nvSpPr>
        <p:spPr>
          <a:xfrm>
            <a:off x="4000219" y="2510517"/>
            <a:ext cx="576064" cy="36004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</a:path>
              <a:path w="120000" h="120000" fill="darken" extrusionOk="0"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49453" y="48750"/>
                </a:lnTo>
                <a:lnTo>
                  <a:pt x="54727" y="48750"/>
                </a:lnTo>
                <a:lnTo>
                  <a:pt x="54727" y="88125"/>
                </a:lnTo>
                <a:lnTo>
                  <a:pt x="49453" y="88125"/>
                </a:lnTo>
                <a:lnTo>
                  <a:pt x="49453" y="93750"/>
                </a:lnTo>
                <a:lnTo>
                  <a:pt x="70547" y="93750"/>
                </a:lnTo>
                <a:lnTo>
                  <a:pt x="70547" y="88125"/>
                </a:lnTo>
                <a:lnTo>
                  <a:pt x="65273" y="88125"/>
                </a:lnTo>
                <a:lnTo>
                  <a:pt x="65273" y="43125"/>
                </a:lnTo>
                <a:close/>
              </a:path>
              <a:path w="120000" h="120000" fill="lighten" extrusionOk="0"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65273" y="43125"/>
                </a:lnTo>
                <a:lnTo>
                  <a:pt x="65273" y="88125"/>
                </a:lnTo>
                <a:lnTo>
                  <a:pt x="70547" y="88125"/>
                </a:lnTo>
                <a:lnTo>
                  <a:pt x="70547" y="93750"/>
                </a:lnTo>
                <a:lnTo>
                  <a:pt x="49453" y="93750"/>
                </a:lnTo>
                <a:lnTo>
                  <a:pt x="49453" y="88125"/>
                </a:lnTo>
                <a:lnTo>
                  <a:pt x="54727" y="88125"/>
                </a:lnTo>
                <a:lnTo>
                  <a:pt x="54727" y="48750"/>
                </a:lnTo>
                <a:lnTo>
                  <a:pt x="49453" y="48750"/>
                </a:lnTo>
                <a:close/>
              </a:path>
              <a:path w="120000" h="120000" fill="none" extrusionOk="0">
                <a:moveTo>
                  <a:pt x="60000" y="15000"/>
                </a:moveTo>
                <a:lnTo>
                  <a:pt x="60000" y="15000"/>
                </a:lnTo>
                <a:cubicBezTo>
                  <a:pt x="75533" y="15000"/>
                  <a:pt x="88125" y="35147"/>
                  <a:pt x="88125" y="60000"/>
                </a:cubicBezTo>
                <a:cubicBezTo>
                  <a:pt x="88125" y="84853"/>
                  <a:pt x="75533" y="105000"/>
                  <a:pt x="60000" y="105000"/>
                </a:cubicBezTo>
                <a:cubicBezTo>
                  <a:pt x="44467" y="105000"/>
                  <a:pt x="31875" y="84853"/>
                  <a:pt x="31875" y="60000"/>
                </a:cubicBezTo>
                <a:cubicBezTo>
                  <a:pt x="31875" y="35147"/>
                  <a:pt x="44467" y="15000"/>
                  <a:pt x="60000" y="15000"/>
                </a:cubicBezTo>
                <a:close/>
                <a:moveTo>
                  <a:pt x="60000" y="17813"/>
                </a:moveTo>
                <a:cubicBezTo>
                  <a:pt x="62912" y="17812"/>
                  <a:pt x="65273" y="21590"/>
                  <a:pt x="65273" y="26250"/>
                </a:cubicBezTo>
                <a:cubicBezTo>
                  <a:pt x="65273" y="30910"/>
                  <a:pt x="62912" y="34688"/>
                  <a:pt x="60000" y="34688"/>
                </a:cubicBezTo>
                <a:cubicBezTo>
                  <a:pt x="57088" y="34688"/>
                  <a:pt x="54727" y="30910"/>
                  <a:pt x="54727" y="26250"/>
                </a:cubicBezTo>
                <a:cubicBezTo>
                  <a:pt x="54727" y="21590"/>
                  <a:pt x="57088" y="17813"/>
                  <a:pt x="60000" y="17813"/>
                </a:cubicBezTo>
                <a:moveTo>
                  <a:pt x="49453" y="43125"/>
                </a:moveTo>
                <a:lnTo>
                  <a:pt x="65273" y="43125"/>
                </a:lnTo>
                <a:lnTo>
                  <a:pt x="65273" y="88125"/>
                </a:lnTo>
                <a:lnTo>
                  <a:pt x="70547" y="88125"/>
                </a:lnTo>
                <a:lnTo>
                  <a:pt x="70547" y="93750"/>
                </a:lnTo>
                <a:lnTo>
                  <a:pt x="49453" y="93750"/>
                </a:lnTo>
                <a:lnTo>
                  <a:pt x="49453" y="88125"/>
                </a:lnTo>
                <a:lnTo>
                  <a:pt x="54727" y="88125"/>
                </a:lnTo>
                <a:lnTo>
                  <a:pt x="54727" y="48750"/>
                </a:lnTo>
                <a:lnTo>
                  <a:pt x="49453" y="4875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7" name="Google Shape;277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499" y="1289538"/>
            <a:ext cx="8358554" cy="5133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e8abfab23f_0_10"/>
          <p:cNvSpPr txBox="1">
            <a:spLocks noGrp="1"/>
          </p:cNvSpPr>
          <p:nvPr>
            <p:ph type="title"/>
          </p:nvPr>
        </p:nvSpPr>
        <p:spPr>
          <a:xfrm>
            <a:off x="0" y="297300"/>
            <a:ext cx="7990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Certificado de Actividades(SIU)</a:t>
            </a:r>
            <a:endParaRPr/>
          </a:p>
        </p:txBody>
      </p:sp>
      <p:sp>
        <p:nvSpPr>
          <p:cNvPr id="283" name="Google Shape;283;ge8abfab23f_0_10"/>
          <p:cNvSpPr txBox="1">
            <a:spLocks noGrp="1"/>
          </p:cNvSpPr>
          <p:nvPr>
            <p:ph type="body" idx="4"/>
          </p:nvPr>
        </p:nvSpPr>
        <p:spPr>
          <a:xfrm>
            <a:off x="385201" y="1245002"/>
            <a:ext cx="82296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Solicitar vía mail el certificado de actividades aprobadas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La Secretaría genera el certificado y lo envía por mail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284" name="Google Shape;284;ge8abfab23f_0_10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83704" y="0"/>
            <a:ext cx="2160300" cy="144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ge8abfab23f_0_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3354" y="2314524"/>
            <a:ext cx="6928338" cy="4121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2818656" cy="706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Carreras</a:t>
            </a:r>
            <a:endParaRPr/>
          </a:p>
        </p:txBody>
      </p:sp>
      <p:pic>
        <p:nvPicPr>
          <p:cNvPr id="92" name="Google Shape;92;p2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83760" y="-3996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251520" y="908719"/>
            <a:ext cx="9144000" cy="72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Doctorado en Ciencias Matemáticas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Doctorado en Ingeniería Informática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Calidad del Software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Ingeniería del Software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Enseñanza en Escenarios Digitales (Interinstitucional)</a:t>
            </a:r>
            <a:endParaRPr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Ciencias de Materiales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Diseño de Sistemas Electrónicos aplicados a la Agronomía </a:t>
            </a:r>
            <a:r>
              <a:rPr lang="es-A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(Interinstitucional)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Sistemas Embebidos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Maestría en Matemática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Ingeniería del Software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Sistemas Embebidos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Didáctica de la Matemática (Interinstitucional)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Gestión y Vinculación Tecnológica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s-AR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Especialización en Simulación Discreta aplicada a la Planificación Minera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AR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Reinscripción (SIU)</a:t>
            </a:r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body" idx="4"/>
          </p:nvPr>
        </p:nvSpPr>
        <p:spPr>
          <a:xfrm>
            <a:off x="916183" y="1565275"/>
            <a:ext cx="771520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La reinscripción se realizará anualmente entre los meses de Mayo y Junio. (Art.41-OrdCS35/16) </a:t>
            </a:r>
            <a:endParaRPr/>
          </a:p>
        </p:txBody>
      </p:sp>
      <p:pic>
        <p:nvPicPr>
          <p:cNvPr id="292" name="Google Shape;292;p13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5911" y="3169758"/>
            <a:ext cx="5972175" cy="3372522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3">
            <a:hlinkClick r:id="rId5"/>
          </p:cNvPr>
          <p:cNvSpPr/>
          <p:nvPr/>
        </p:nvSpPr>
        <p:spPr>
          <a:xfrm>
            <a:off x="4144036" y="2405290"/>
            <a:ext cx="1125415" cy="6330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e8ac059b62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Reportes Rol Director (SIU)</a:t>
            </a:r>
            <a:endParaRPr/>
          </a:p>
        </p:txBody>
      </p:sp>
      <p:sp>
        <p:nvSpPr>
          <p:cNvPr id="300" name="Google Shape;300;ge8ac059b62_0_0"/>
          <p:cNvSpPr txBox="1">
            <a:spLocks noGrp="1"/>
          </p:cNvSpPr>
          <p:nvPr>
            <p:ph type="body" idx="4"/>
          </p:nvPr>
        </p:nvSpPr>
        <p:spPr>
          <a:xfrm>
            <a:off x="971600" y="1248752"/>
            <a:ext cx="7715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-AR" sz="2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https://guara3dev2piloto.unsl.edu.ar/guarani/3.8/</a:t>
            </a:r>
            <a:endParaRPr sz="3400"/>
          </a:p>
        </p:txBody>
      </p:sp>
      <p:pic>
        <p:nvPicPr>
          <p:cNvPr id="301" name="Google Shape;301;ge8ac059b62_0_0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ge8ac059b62_0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33650" y="2934938"/>
            <a:ext cx="4191000" cy="3571875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ge8ac059b62_0_0">
            <a:hlinkClick r:id="rId6"/>
          </p:cNvPr>
          <p:cNvSpPr/>
          <p:nvPr/>
        </p:nvSpPr>
        <p:spPr>
          <a:xfrm>
            <a:off x="3810001" y="1922582"/>
            <a:ext cx="1125415" cy="6330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e9fa0350be_1_8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SOLICITUD DIPLOMA</a:t>
            </a:r>
            <a:endParaRPr/>
          </a:p>
        </p:txBody>
      </p:sp>
      <p:pic>
        <p:nvPicPr>
          <p:cNvPr id="309" name="Google Shape;309;ge9fa0350be_1_88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ge9fa0350be_1_88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e9fa0350be_1_88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ge9fa0350be_1_88"/>
          <p:cNvSpPr txBox="1"/>
          <p:nvPr/>
        </p:nvSpPr>
        <p:spPr>
          <a:xfrm>
            <a:off x="1537000" y="1833063"/>
            <a:ext cx="1923900" cy="1477500"/>
          </a:xfrm>
          <a:prstGeom prst="rect">
            <a:avLst/>
          </a:prstGeom>
          <a:noFill/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>
                <a:latin typeface="Calibri"/>
                <a:ea typeface="Calibri"/>
                <a:cs typeface="Calibri"/>
                <a:sym typeface="Calibri"/>
              </a:rPr>
              <a:t>Formulario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https://secretariaacademica.unsl.edu.ar/formulario/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docume</a:t>
            </a:r>
            <a:r>
              <a:rPr lang="es-AR">
                <a:latin typeface="Calibri"/>
                <a:ea typeface="Calibri"/>
                <a:cs typeface="Calibri"/>
                <a:sym typeface="Calibri"/>
              </a:rPr>
              <a:t>ntación 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(Mesa de Entrada)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ge9fa0350be_1_88"/>
          <p:cNvSpPr txBox="1"/>
          <p:nvPr/>
        </p:nvSpPr>
        <p:spPr>
          <a:xfrm>
            <a:off x="4253400" y="4790350"/>
            <a:ext cx="1835700" cy="831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Gestión del título en SiDCer (toma datos del SIU)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4" name="Google Shape;314;ge9fa0350be_1_88"/>
          <p:cNvCxnSpPr/>
          <p:nvPr/>
        </p:nvCxnSpPr>
        <p:spPr>
          <a:xfrm>
            <a:off x="184150" y="3848100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15" name="Google Shape;315;ge9fa0350be_1_88"/>
          <p:cNvSpPr txBox="1"/>
          <p:nvPr/>
        </p:nvSpPr>
        <p:spPr>
          <a:xfrm>
            <a:off x="1676550" y="4885600"/>
            <a:ext cx="1663800" cy="61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Expídase título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6" name="Google Shape;316;ge9fa0350be_1_88"/>
          <p:cNvCxnSpPr>
            <a:stCxn id="312" idx="2"/>
            <a:endCxn id="315" idx="0"/>
          </p:cNvCxnSpPr>
          <p:nvPr/>
        </p:nvCxnSpPr>
        <p:spPr>
          <a:xfrm>
            <a:off x="2498950" y="3310563"/>
            <a:ext cx="9600" cy="15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17" name="Google Shape;317;ge9fa0350be_1_88"/>
          <p:cNvCxnSpPr>
            <a:stCxn id="315" idx="3"/>
            <a:endCxn id="313" idx="1"/>
          </p:cNvCxnSpPr>
          <p:nvPr/>
        </p:nvCxnSpPr>
        <p:spPr>
          <a:xfrm>
            <a:off x="3340350" y="5193400"/>
            <a:ext cx="912900" cy="1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pic>
        <p:nvPicPr>
          <p:cNvPr id="318" name="Google Shape;318;ge9fa0350be_1_8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535250" y="4831450"/>
            <a:ext cx="1923899" cy="773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ge9fa0350be_1_8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253401" y="4047591"/>
            <a:ext cx="1314600" cy="33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0" name="Google Shape;320;ge9fa0350be_1_88"/>
          <p:cNvCxnSpPr>
            <a:stCxn id="319" idx="2"/>
            <a:endCxn id="313" idx="0"/>
          </p:cNvCxnSpPr>
          <p:nvPr/>
        </p:nvCxnSpPr>
        <p:spPr>
          <a:xfrm>
            <a:off x="4910701" y="4382391"/>
            <a:ext cx="260400" cy="40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21" name="Google Shape;321;ge9fa0350be_1_88"/>
          <p:cNvCxnSpPr>
            <a:stCxn id="313" idx="3"/>
            <a:endCxn id="318" idx="1"/>
          </p:cNvCxnSpPr>
          <p:nvPr/>
        </p:nvCxnSpPr>
        <p:spPr>
          <a:xfrm>
            <a:off x="6089100" y="5206000"/>
            <a:ext cx="446100" cy="1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Google Shape;326;g1250b986b0e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40125" y="256300"/>
            <a:ext cx="5790000" cy="3321753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g1250b986b0e_1_0"/>
          <p:cNvSpPr txBox="1"/>
          <p:nvPr/>
        </p:nvSpPr>
        <p:spPr>
          <a:xfrm>
            <a:off x="1840125" y="3986650"/>
            <a:ext cx="579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/>
              <a:t>http://dgti.unsl.edu.ar/capacitaciones-sudocu/</a:t>
            </a:r>
            <a:endParaRPr sz="1800"/>
          </a:p>
        </p:txBody>
      </p:sp>
      <p:sp>
        <p:nvSpPr>
          <p:cNvPr id="328" name="Google Shape;328;g1250b986b0e_1_0"/>
          <p:cNvSpPr txBox="1"/>
          <p:nvPr/>
        </p:nvSpPr>
        <p:spPr>
          <a:xfrm>
            <a:off x="268950" y="4912125"/>
            <a:ext cx="73278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 b="1" u="sng">
                <a:latin typeface="Calibri"/>
                <a:ea typeface="Calibri"/>
                <a:cs typeface="Calibri"/>
                <a:sym typeface="Calibri"/>
              </a:rPr>
              <a:t>Trámites que se realizan por SUDOCU:</a:t>
            </a:r>
            <a:endParaRPr sz="1800" b="1" u="sng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>
                <a:latin typeface="Calibri"/>
                <a:ea typeface="Calibri"/>
                <a:cs typeface="Calibri"/>
                <a:sym typeface="Calibri"/>
              </a:rPr>
              <a:t>Cursos de posgrado (rectorado)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>
                <a:latin typeface="Calibri"/>
                <a:ea typeface="Calibri"/>
                <a:cs typeface="Calibri"/>
                <a:sym typeface="Calibri"/>
              </a:rPr>
              <a:t>Pasantías Facultad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>
                <a:latin typeface="Calibri"/>
                <a:ea typeface="Calibri"/>
                <a:cs typeface="Calibri"/>
                <a:sym typeface="Calibri"/>
              </a:rPr>
              <a:t>Pasantías de Posgrado de Rectorado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800">
                <a:latin typeface="Calibri"/>
                <a:ea typeface="Calibri"/>
                <a:cs typeface="Calibri"/>
                <a:sym typeface="Calibri"/>
              </a:rPr>
              <a:t>Solicitud de títulos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4"/>
          <p:cNvSpPr txBox="1">
            <a:spLocks noGrp="1"/>
          </p:cNvSpPr>
          <p:nvPr>
            <p:ph type="body" idx="4"/>
          </p:nvPr>
        </p:nvSpPr>
        <p:spPr>
          <a:xfrm>
            <a:off x="971601" y="2174875"/>
            <a:ext cx="771520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AR" sz="4000"/>
              <a:t>     GRACIAS POR SU ATENCIÓN!!!!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/>
          </a:p>
          <a:p>
            <a:pPr marL="342900" lvl="0" indent="-3429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AR" sz="2800"/>
              <a:t>http://fmn.unsl.edu.ar/secretarias/ciencia-y-tecnica/posgrado/</a:t>
            </a:r>
            <a:endParaRPr sz="2800"/>
          </a:p>
        </p:txBody>
      </p:sp>
      <p:pic>
        <p:nvPicPr>
          <p:cNvPr id="334" name="Google Shape;334;p14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14">
            <a:hlinkClick r:id="rId4"/>
          </p:cNvPr>
          <p:cNvSpPr/>
          <p:nvPr/>
        </p:nvSpPr>
        <p:spPr>
          <a:xfrm>
            <a:off x="3602182" y="3089564"/>
            <a:ext cx="609600" cy="62345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w="120000" h="120000" fill="darkenLess" extrusionOk="0">
                <a:moveTo>
                  <a:pt x="26250" y="16000"/>
                </a:moveTo>
                <a:lnTo>
                  <a:pt x="71250" y="16000"/>
                </a:lnTo>
                <a:lnTo>
                  <a:pt x="71250" y="38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w="120000" h="120000" fill="darken" extrusionOk="0">
                <a:moveTo>
                  <a:pt x="71250" y="16000"/>
                </a:moveTo>
                <a:lnTo>
                  <a:pt x="71250" y="38000"/>
                </a:lnTo>
                <a:lnTo>
                  <a:pt x="93750" y="38000"/>
                </a:lnTo>
                <a:close/>
              </a:path>
              <a:path w="120000" h="120000" fill="none" extrusionOk="0"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  <a:moveTo>
                  <a:pt x="93750" y="38000"/>
                </a:moveTo>
                <a:lnTo>
                  <a:pt x="71250" y="38000"/>
                </a:lnTo>
                <a:lnTo>
                  <a:pt x="71250" y="16000"/>
                </a:lnTo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14">
            <a:hlinkClick r:id="rId4"/>
          </p:cNvPr>
          <p:cNvSpPr/>
          <p:nvPr/>
        </p:nvSpPr>
        <p:spPr>
          <a:xfrm>
            <a:off x="5375563" y="3117273"/>
            <a:ext cx="609600" cy="62345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w="120000" h="120000" fill="darkenLess" extrusionOk="0">
                <a:moveTo>
                  <a:pt x="26250" y="16000"/>
                </a:moveTo>
                <a:lnTo>
                  <a:pt x="71250" y="16000"/>
                </a:lnTo>
                <a:lnTo>
                  <a:pt x="71250" y="38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</a:path>
              <a:path w="120000" h="120000" fill="darken" extrusionOk="0">
                <a:moveTo>
                  <a:pt x="71250" y="16000"/>
                </a:moveTo>
                <a:lnTo>
                  <a:pt x="71250" y="38000"/>
                </a:lnTo>
                <a:lnTo>
                  <a:pt x="93750" y="38000"/>
                </a:lnTo>
                <a:close/>
              </a:path>
              <a:path w="120000" h="120000" fill="none" extrusionOk="0">
                <a:moveTo>
                  <a:pt x="26250" y="16000"/>
                </a:moveTo>
                <a:lnTo>
                  <a:pt x="71250" y="16000"/>
                </a:lnTo>
                <a:lnTo>
                  <a:pt x="93750" y="38000"/>
                </a:lnTo>
                <a:lnTo>
                  <a:pt x="93750" y="104000"/>
                </a:lnTo>
                <a:lnTo>
                  <a:pt x="26250" y="104000"/>
                </a:lnTo>
                <a:close/>
                <a:moveTo>
                  <a:pt x="93750" y="38000"/>
                </a:moveTo>
                <a:lnTo>
                  <a:pt x="71250" y="38000"/>
                </a:lnTo>
                <a:lnTo>
                  <a:pt x="71250" y="16000"/>
                </a:lnTo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3610744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Temario</a:t>
            </a:r>
            <a:endParaRPr/>
          </a:p>
        </p:txBody>
      </p:sp>
      <p:pic>
        <p:nvPicPr>
          <p:cNvPr id="99" name="Google Shape;99;p3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83760" y="3624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895734" y="1260663"/>
            <a:ext cx="7128900" cy="55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Roles del Director / Coordinador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Preinscripción (SIU)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Inscripción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Inscripción a Curs</a:t>
            </a:r>
            <a:r>
              <a:rPr lang="es-A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</a:t>
            </a: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(SIU)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Carga de Notas (SIU)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Equivalencias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Presentación de Trabajo Final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Solicitud de Jurado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Solicitud de Certificados  (SIU)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Reinscripción Anual (SIU)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Reportes Rol de Director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>
            <a:spLocks noGrp="1"/>
          </p:cNvSpPr>
          <p:nvPr>
            <p:ph type="title"/>
          </p:nvPr>
        </p:nvSpPr>
        <p:spPr>
          <a:xfrm>
            <a:off x="457200" y="274650"/>
            <a:ext cx="6365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AR"/>
              <a:t>Roles del Director/Coordinador</a:t>
            </a:r>
            <a:endParaRPr/>
          </a:p>
        </p:txBody>
      </p:sp>
      <p:pic>
        <p:nvPicPr>
          <p:cNvPr id="106" name="Google Shape;106;p4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83760" y="-39960"/>
            <a:ext cx="2160300" cy="144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/>
        </p:nvSpPr>
        <p:spPr>
          <a:xfrm>
            <a:off x="239150" y="1717575"/>
            <a:ext cx="89049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54000" marR="0" lvl="0" indent="-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Recepcionar y entregar a la Secretaría la   documentación de estudiantes para la Inscripción.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 el seguimiento de los estudiantes.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Verificar la carga de notas y el envío de acta provisoria vía mail.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Enviar el programa de cursos optativos  para su protocolización.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0" marR="0" lvl="0" indent="-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s-A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Coordinar la fecha de jurado para presentación de tesis.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Inscripción</a:t>
            </a:r>
            <a:endParaRPr/>
          </a:p>
        </p:txBody>
      </p:sp>
      <p:sp>
        <p:nvSpPr>
          <p:cNvPr id="113" name="Google Shape;113;p6"/>
          <p:cNvSpPr txBox="1">
            <a:spLocks noGrp="1"/>
          </p:cNvSpPr>
          <p:nvPr>
            <p:ph type="body" idx="1"/>
          </p:nvPr>
        </p:nvSpPr>
        <p:spPr>
          <a:xfrm>
            <a:off x="445477" y="136804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Responsables de la Carrera</a:t>
            </a:r>
            <a:endParaRPr/>
          </a:p>
        </p:txBody>
      </p:sp>
      <p:sp>
        <p:nvSpPr>
          <p:cNvPr id="114" name="Google Shape;114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Entrega el listado de alumnos preinscriptos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Presentación de Documentación entregada por los estudiantes.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A partir de la Resolución de inscripción se efectivizará la misma en el SIU</a:t>
            </a:r>
            <a:endParaRPr/>
          </a:p>
          <a:p>
            <a:pPr marL="34290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3"/>
          </p:nvPr>
        </p:nvSpPr>
        <p:spPr>
          <a:xfrm>
            <a:off x="5864225" y="13065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Estudiantes	</a:t>
            </a:r>
            <a:endParaRPr/>
          </a:p>
        </p:txBody>
      </p:sp>
      <p:sp>
        <p:nvSpPr>
          <p:cNvPr id="116" name="Google Shape;116;p6"/>
          <p:cNvSpPr txBox="1">
            <a:spLocks noGrp="1"/>
          </p:cNvSpPr>
          <p:nvPr>
            <p:ph type="body" idx="4"/>
          </p:nvPr>
        </p:nvSpPr>
        <p:spPr>
          <a:xfrm>
            <a:off x="4645025" y="18700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276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s-AR" sz="1800"/>
              <a:t>Entrega de requisitos al Responsable de la Carrera (art. 38-OrdCS35/16)	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Formulario de Preinscripción del SIU impreso y firmado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Fotos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Fotocopia DNI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Currículum Vitae vía mail indicando la autorización para archivar en un repositorio de la UNSL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Diploma  *</a:t>
            </a:r>
            <a:endParaRPr sz="1800"/>
          </a:p>
          <a:p>
            <a:pPr marL="742950" lvl="1" indent="-2921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s-AR" sz="1800"/>
              <a:t>Certificado Analítico  *</a:t>
            </a:r>
            <a:endParaRPr sz="1800"/>
          </a:p>
          <a:p>
            <a:pPr marL="742950" lvl="1" indent="-28575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1800"/>
          </a:p>
          <a:p>
            <a:pPr marL="742950" lvl="1" indent="-28575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AR" sz="1800"/>
              <a:t>* Estos deberán estar debidamente certificados si el alumno no es egresado de la UNSL</a:t>
            </a:r>
            <a:endParaRPr sz="1800"/>
          </a:p>
        </p:txBody>
      </p:sp>
      <p:pic>
        <p:nvPicPr>
          <p:cNvPr id="117" name="Google Shape;117;p6" descr="fcfmyn-600x40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9fa0350be_1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INSCRIPCIÓN</a:t>
            </a:r>
            <a:endParaRPr/>
          </a:p>
        </p:txBody>
      </p:sp>
      <p:pic>
        <p:nvPicPr>
          <p:cNvPr id="123" name="Google Shape;123;ge9fa0350be_1_0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ge9fa0350be_1_0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e9fa0350be_1_0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 Carrera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e9fa0350be_1_0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e9fa0350be_1_0"/>
          <p:cNvSpPr txBox="1"/>
          <p:nvPr/>
        </p:nvSpPr>
        <p:spPr>
          <a:xfrm>
            <a:off x="2051050" y="3365850"/>
            <a:ext cx="1314600" cy="8313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Solicitar apertura pre-inscripción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e9fa0350be_1_0"/>
          <p:cNvSpPr txBox="1"/>
          <p:nvPr/>
        </p:nvSpPr>
        <p:spPr>
          <a:xfrm>
            <a:off x="2051050" y="4917225"/>
            <a:ext cx="1314600" cy="10467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Abrir pre-inscripción a carrera  en SIU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9" name="Google Shape;129;ge9fa0350be_1_0"/>
          <p:cNvCxnSpPr>
            <a:stCxn id="127" idx="2"/>
            <a:endCxn id="128" idx="0"/>
          </p:cNvCxnSpPr>
          <p:nvPr/>
        </p:nvCxnSpPr>
        <p:spPr>
          <a:xfrm>
            <a:off x="2708350" y="4197150"/>
            <a:ext cx="0" cy="720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30" name="Google Shape;130;ge9fa0350be_1_0"/>
          <p:cNvSpPr txBox="1"/>
          <p:nvPr/>
        </p:nvSpPr>
        <p:spPr>
          <a:xfrm>
            <a:off x="4432450" y="2321775"/>
            <a:ext cx="1923900" cy="615600"/>
          </a:xfrm>
          <a:prstGeom prst="rect">
            <a:avLst/>
          </a:prstGeom>
          <a:noFill/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Pre-Inscripción SIU + Document</a:t>
            </a:r>
            <a:r>
              <a:rPr lang="es-AR">
                <a:latin typeface="Calibri"/>
                <a:ea typeface="Calibri"/>
                <a:cs typeface="Calibri"/>
                <a:sym typeface="Calibri"/>
              </a:rPr>
              <a:t>ación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e9fa0350be_1_0"/>
          <p:cNvSpPr txBox="1"/>
          <p:nvPr/>
        </p:nvSpPr>
        <p:spPr>
          <a:xfrm>
            <a:off x="4432450" y="3445500"/>
            <a:ext cx="1923900" cy="6156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>
                <a:latin typeface="Calibri"/>
                <a:ea typeface="Calibri"/>
                <a:cs typeface="Calibri"/>
                <a:sym typeface="Calibri"/>
              </a:rPr>
              <a:t>Reunir 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es-AR">
                <a:latin typeface="Calibri"/>
                <a:ea typeface="Calibri"/>
                <a:cs typeface="Calibri"/>
                <a:sym typeface="Calibri"/>
              </a:rPr>
              <a:t>ación</a:t>
            </a: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Aval Comité Carrera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2" name="Google Shape;132;ge9fa0350be_1_0"/>
          <p:cNvCxnSpPr>
            <a:stCxn id="130" idx="2"/>
            <a:endCxn id="131" idx="0"/>
          </p:cNvCxnSpPr>
          <p:nvPr/>
        </p:nvCxnSpPr>
        <p:spPr>
          <a:xfrm>
            <a:off x="5394400" y="2937375"/>
            <a:ext cx="0" cy="508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33" name="Google Shape;133;ge9fa0350be_1_0"/>
          <p:cNvSpPr txBox="1"/>
          <p:nvPr/>
        </p:nvSpPr>
        <p:spPr>
          <a:xfrm>
            <a:off x="4870600" y="4993425"/>
            <a:ext cx="1066800" cy="61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Resolución inscripción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e9fa0350be_1_0"/>
          <p:cNvSpPr txBox="1"/>
          <p:nvPr/>
        </p:nvSpPr>
        <p:spPr>
          <a:xfrm>
            <a:off x="6705600" y="5101275"/>
            <a:ext cx="1066800" cy="400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Alta en SIU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5" name="Google Shape;135;ge9fa0350be_1_0"/>
          <p:cNvCxnSpPr>
            <a:stCxn id="131" idx="2"/>
            <a:endCxn id="133" idx="0"/>
          </p:cNvCxnSpPr>
          <p:nvPr/>
        </p:nvCxnSpPr>
        <p:spPr>
          <a:xfrm>
            <a:off x="5394400" y="4061100"/>
            <a:ext cx="9600" cy="93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36" name="Google Shape;136;ge9fa0350be_1_0"/>
          <p:cNvCxnSpPr>
            <a:stCxn id="133" idx="3"/>
            <a:endCxn id="134" idx="1"/>
          </p:cNvCxnSpPr>
          <p:nvPr/>
        </p:nvCxnSpPr>
        <p:spPr>
          <a:xfrm>
            <a:off x="5937400" y="5301225"/>
            <a:ext cx="768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37" name="Google Shape;137;ge9fa0350be_1_0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38" name="Google Shape;138;ge9fa0350be_1_0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>
            <a:spLocks noGrp="1"/>
          </p:cNvSpPr>
          <p:nvPr>
            <p:ph type="title"/>
          </p:nvPr>
        </p:nvSpPr>
        <p:spPr>
          <a:xfrm>
            <a:off x="0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Preinscripción (SIU)</a:t>
            </a:r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body" idx="1"/>
          </p:nvPr>
        </p:nvSpPr>
        <p:spPr>
          <a:xfrm>
            <a:off x="7620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Responsables de la Carrera</a:t>
            </a:r>
            <a:endParaRPr/>
          </a:p>
        </p:txBody>
      </p:sp>
      <p:sp>
        <p:nvSpPr>
          <p:cNvPr id="145" name="Google Shape;145;p5"/>
          <p:cNvSpPr txBox="1">
            <a:spLocks noGrp="1"/>
          </p:cNvSpPr>
          <p:nvPr>
            <p:ph type="body" idx="2"/>
          </p:nvPr>
        </p:nvSpPr>
        <p:spPr>
          <a:xfrm>
            <a:off x="0" y="2163152"/>
            <a:ext cx="4679700" cy="4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/>
              <a:t>Solicitar vía mail a la dirección </a:t>
            </a:r>
            <a:r>
              <a:rPr lang="es-AR" b="1" u="sng">
                <a:solidFill>
                  <a:schemeClr val="hlink"/>
                </a:solidFill>
                <a:hlinkClick r:id="rId3"/>
              </a:rPr>
              <a:t>posgradofmn@gmail.com</a:t>
            </a:r>
            <a:r>
              <a:rPr lang="es-AR" b="1" u="sng">
                <a:solidFill>
                  <a:schemeClr val="hlink"/>
                </a:solidFill>
              </a:rPr>
              <a:t> :</a:t>
            </a:r>
            <a:endParaRPr/>
          </a:p>
          <a:p>
            <a:pPr marL="800100" lvl="1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Apertura del período de preinscripción a la carrera</a:t>
            </a:r>
            <a:endParaRPr sz="2400"/>
          </a:p>
          <a:p>
            <a:pPr marL="800100" lvl="1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Apertura de comisiones de las materias que serán dictadas.</a:t>
            </a:r>
            <a:endParaRPr sz="2400"/>
          </a:p>
          <a:p>
            <a:pPr marL="800100" lvl="1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Char char="•"/>
            </a:pPr>
            <a:r>
              <a:rPr lang="es-AR" sz="2400"/>
              <a:t>En el mail incluir nombre de materia, docente Responsable. </a:t>
            </a:r>
            <a:endParaRPr sz="2400"/>
          </a:p>
          <a:p>
            <a:pPr marL="800100" lvl="1" indent="-34290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s-AR" sz="2400"/>
              <a:t>   (Fecha recomendada hasta 15-03 y 15-08)</a:t>
            </a:r>
            <a:endParaRPr sz="2400"/>
          </a:p>
          <a:p>
            <a:pPr marL="342900" lvl="0" indent="-34290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body" idx="3"/>
          </p:nvPr>
        </p:nvSpPr>
        <p:spPr>
          <a:xfrm>
            <a:off x="5777124" y="1484775"/>
            <a:ext cx="34248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/>
              <a:t>Estudiantes</a:t>
            </a:r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body" idx="4"/>
          </p:nvPr>
        </p:nvSpPr>
        <p:spPr>
          <a:xfrm>
            <a:off x="4855368" y="2204864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/>
              <a:t>Ingresar al Siu y realizar la preinscripción  a la carrera seleccionada. </a:t>
            </a:r>
            <a:endParaRPr/>
          </a:p>
        </p:txBody>
      </p:sp>
      <p:pic>
        <p:nvPicPr>
          <p:cNvPr id="148" name="Google Shape;148;p5" descr="fcfmyn-600x400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6299" y="36249"/>
            <a:ext cx="1907700" cy="12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5"/>
          <p:cNvSpPr/>
          <p:nvPr/>
        </p:nvSpPr>
        <p:spPr>
          <a:xfrm>
            <a:off x="4700952" y="3690610"/>
            <a:ext cx="512298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1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https://guara3dev3piloto.unsl.edu.ar/autogestion</a:t>
            </a: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1" i="0" u="sng" strike="noStrike" cap="none">
                <a:solidFill>
                  <a:srgbClr val="0E0585"/>
                </a:solidFill>
                <a:latin typeface="Arial"/>
                <a:ea typeface="Arial"/>
                <a:cs typeface="Arial"/>
                <a:sym typeface="Arial"/>
              </a:rPr>
              <a:t>/acceso</a:t>
            </a:r>
            <a:endParaRPr sz="1400" b="1" i="0" u="sng" strike="noStrike" cap="none">
              <a:solidFill>
                <a:srgbClr val="0E058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5">
            <a:hlinkClick r:id="rId6"/>
          </p:cNvPr>
          <p:cNvSpPr/>
          <p:nvPr/>
        </p:nvSpPr>
        <p:spPr>
          <a:xfrm>
            <a:off x="6201508" y="4489937"/>
            <a:ext cx="1125415" cy="63304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9fa0350be_1_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RESUMEN - CURSOS</a:t>
            </a:r>
            <a:endParaRPr/>
          </a:p>
        </p:txBody>
      </p:sp>
      <p:pic>
        <p:nvPicPr>
          <p:cNvPr id="156" name="Google Shape;156;ge9fa0350be_1_22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08300" y="0"/>
            <a:ext cx="1835700" cy="122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ge9fa0350be_1_22"/>
          <p:cNvSpPr txBox="1"/>
          <p:nvPr/>
        </p:nvSpPr>
        <p:spPr>
          <a:xfrm>
            <a:off x="0" y="2245575"/>
            <a:ext cx="106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Estudiante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e9fa0350be_1_22"/>
          <p:cNvSpPr txBox="1"/>
          <p:nvPr/>
        </p:nvSpPr>
        <p:spPr>
          <a:xfrm>
            <a:off x="0" y="3473700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Responsable Carrera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e9fa0350be_1_22"/>
          <p:cNvSpPr txBox="1"/>
          <p:nvPr/>
        </p:nvSpPr>
        <p:spPr>
          <a:xfrm>
            <a:off x="0" y="4917225"/>
            <a:ext cx="1314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Sec. CyT/ Posgrado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e9fa0350be_1_22"/>
          <p:cNvSpPr txBox="1"/>
          <p:nvPr/>
        </p:nvSpPr>
        <p:spPr>
          <a:xfrm>
            <a:off x="2051050" y="3365850"/>
            <a:ext cx="1585500" cy="8313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Solicitar apertura comisión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>
                <a:latin typeface="Calibri"/>
                <a:ea typeface="Calibri"/>
                <a:cs typeface="Calibri"/>
                <a:sym typeface="Calibri"/>
              </a:rPr>
              <a:t>(Protocolización)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ge9fa0350be_1_22"/>
          <p:cNvSpPr txBox="1"/>
          <p:nvPr/>
        </p:nvSpPr>
        <p:spPr>
          <a:xfrm>
            <a:off x="2051050" y="4917225"/>
            <a:ext cx="1314600" cy="61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Abrir Comisión en SIU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2" name="Google Shape;162;ge9fa0350be_1_22"/>
          <p:cNvCxnSpPr>
            <a:stCxn id="160" idx="2"/>
            <a:endCxn id="161" idx="0"/>
          </p:cNvCxnSpPr>
          <p:nvPr/>
        </p:nvCxnSpPr>
        <p:spPr>
          <a:xfrm flipH="1">
            <a:off x="2708200" y="4197150"/>
            <a:ext cx="135600" cy="720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3" name="Google Shape;163;ge9fa0350be_1_22"/>
          <p:cNvSpPr txBox="1"/>
          <p:nvPr/>
        </p:nvSpPr>
        <p:spPr>
          <a:xfrm>
            <a:off x="3956350" y="2257163"/>
            <a:ext cx="1923900" cy="615600"/>
          </a:xfrm>
          <a:prstGeom prst="rect">
            <a:avLst/>
          </a:prstGeom>
          <a:noFill/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Inscripción a Comisión (SIU)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e9fa0350be_1_22"/>
          <p:cNvSpPr txBox="1"/>
          <p:nvPr/>
        </p:nvSpPr>
        <p:spPr>
          <a:xfrm>
            <a:off x="4432450" y="3445500"/>
            <a:ext cx="971700" cy="6156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Carga notas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5" name="Google Shape;165;ge9fa0350be_1_22"/>
          <p:cNvCxnSpPr>
            <a:stCxn id="163" idx="2"/>
            <a:endCxn id="164" idx="0"/>
          </p:cNvCxnSpPr>
          <p:nvPr/>
        </p:nvCxnSpPr>
        <p:spPr>
          <a:xfrm>
            <a:off x="4918300" y="2872763"/>
            <a:ext cx="0" cy="57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6" name="Google Shape;166;ge9fa0350be_1_22"/>
          <p:cNvSpPr txBox="1"/>
          <p:nvPr/>
        </p:nvSpPr>
        <p:spPr>
          <a:xfrm>
            <a:off x="6070750" y="4885600"/>
            <a:ext cx="1066800" cy="831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 Acta cursada SIU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7" name="Google Shape;167;ge9fa0350be_1_22"/>
          <p:cNvCxnSpPr/>
          <p:nvPr/>
        </p:nvCxnSpPr>
        <p:spPr>
          <a:xfrm>
            <a:off x="184150" y="4533900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68" name="Google Shape;168;ge9fa0350be_1_22"/>
          <p:cNvCxnSpPr/>
          <p:nvPr/>
        </p:nvCxnSpPr>
        <p:spPr>
          <a:xfrm>
            <a:off x="184300" y="3132563"/>
            <a:ext cx="8610600" cy="3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69" name="Google Shape;169;ge9fa0350be_1_22"/>
          <p:cNvSpPr txBox="1"/>
          <p:nvPr/>
        </p:nvSpPr>
        <p:spPr>
          <a:xfrm>
            <a:off x="5752950" y="3458775"/>
            <a:ext cx="1663800" cy="6156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AR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Enviar constancia de cursada con firma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0" name="Google Shape;170;ge9fa0350be_1_22"/>
          <p:cNvCxnSpPr>
            <a:endCxn id="169" idx="1"/>
          </p:cNvCxnSpPr>
          <p:nvPr/>
        </p:nvCxnSpPr>
        <p:spPr>
          <a:xfrm rot="10800000" flipH="1">
            <a:off x="5404050" y="3766575"/>
            <a:ext cx="348900" cy="5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1" name="Google Shape;171;ge9fa0350be_1_22"/>
          <p:cNvCxnSpPr>
            <a:stCxn id="169" idx="2"/>
            <a:endCxn id="166" idx="0"/>
          </p:cNvCxnSpPr>
          <p:nvPr/>
        </p:nvCxnSpPr>
        <p:spPr>
          <a:xfrm>
            <a:off x="6584850" y="4074375"/>
            <a:ext cx="19200" cy="81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AR"/>
              <a:t>Inscripción a Cursos (SIU)</a:t>
            </a:r>
            <a:endParaRPr/>
          </a:p>
        </p:txBody>
      </p:sp>
      <p:sp>
        <p:nvSpPr>
          <p:cNvPr id="177" name="Google Shape;177;p7"/>
          <p:cNvSpPr txBox="1">
            <a:spLocks noGrp="1"/>
          </p:cNvSpPr>
          <p:nvPr>
            <p:ph type="body" idx="1"/>
          </p:nvPr>
        </p:nvSpPr>
        <p:spPr>
          <a:xfrm>
            <a:off x="273050" y="2286000"/>
            <a:ext cx="8534400" cy="29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lnSpcReduction="10000"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rPr lang="es-AR" sz="3300"/>
              <a:t>Los estudiantes deberán ingresar al SIU y completar el proceso de inscripción a las materias que cursarán.</a:t>
            </a:r>
            <a:endParaRPr sz="330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endParaRPr sz="3300"/>
          </a:p>
          <a:p>
            <a:pPr marL="45720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r>
              <a:rPr lang="es-AR" sz="3100" u="sng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https://guara3dev3piloto.unsl.edu.ar/autogestion</a:t>
            </a:r>
            <a:r>
              <a:rPr lang="es-AR" sz="3100" u="sng">
                <a:solidFill>
                  <a:srgbClr val="0E0585"/>
                </a:solidFill>
              </a:rPr>
              <a:t>/acceso</a:t>
            </a:r>
            <a:endParaRPr sz="3100" u="sng">
              <a:solidFill>
                <a:srgbClr val="0E0585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endParaRPr sz="33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5"/>
              <a:buNone/>
            </a:pPr>
            <a:endParaRPr sz="3300"/>
          </a:p>
        </p:txBody>
      </p:sp>
      <p:pic>
        <p:nvPicPr>
          <p:cNvPr id="178" name="Google Shape;178;p7" descr="fcfmyn-600x400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6983760" y="0"/>
            <a:ext cx="2160240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7">
            <a:hlinkClick r:id="rId5"/>
          </p:cNvPr>
          <p:cNvSpPr/>
          <p:nvPr/>
        </p:nvSpPr>
        <p:spPr>
          <a:xfrm>
            <a:off x="3914043" y="4788875"/>
            <a:ext cx="1125300" cy="63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989</Words>
  <Application>Microsoft Office PowerPoint</Application>
  <PresentationFormat>Presentación en pantalla (4:3)</PresentationFormat>
  <Paragraphs>166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Secretaría de Ciencia y Técnica   POSGRADO  FCMyN</vt:lpstr>
      <vt:lpstr>Carreras</vt:lpstr>
      <vt:lpstr>Temario</vt:lpstr>
      <vt:lpstr>Roles del Director/Coordinador</vt:lpstr>
      <vt:lpstr>Inscripción</vt:lpstr>
      <vt:lpstr>RESUMEN - INSCRIPCIÓN</vt:lpstr>
      <vt:lpstr>Preinscripción (SIU)</vt:lpstr>
      <vt:lpstr>RESUMEN - CURSOS</vt:lpstr>
      <vt:lpstr>Inscripción a Cursos (SIU)</vt:lpstr>
      <vt:lpstr>Carga de Notas (SIU)</vt:lpstr>
      <vt:lpstr>Carga de Notas (SIU)</vt:lpstr>
      <vt:lpstr>Equivalencias</vt:lpstr>
      <vt:lpstr>Presentación de Trabajo Final </vt:lpstr>
      <vt:lpstr>RESUMEN -PROPUESTA TRABAJO FINAL</vt:lpstr>
      <vt:lpstr>Solicitud de Jurado </vt:lpstr>
      <vt:lpstr>RESUMEN - SOLICITUD JURADO</vt:lpstr>
      <vt:lpstr>Certificado Estudiante Regular (SIU)</vt:lpstr>
      <vt:lpstr>Certificado Estudiante Regular (SIU)</vt:lpstr>
      <vt:lpstr>Certificado de Actividades(SIU)</vt:lpstr>
      <vt:lpstr>Reinscripción (SIU)</vt:lpstr>
      <vt:lpstr>Reportes Rol Director (SIU)</vt:lpstr>
      <vt:lpstr>SOLICITUD DIPLOMA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Secretaría de Ciencia y Técnica   POSGRADO  FCMyN</dc:title>
  <dc:creator>Usuario</dc:creator>
  <cp:lastModifiedBy>Administrador</cp:lastModifiedBy>
  <cp:revision>1</cp:revision>
  <dcterms:created xsi:type="dcterms:W3CDTF">2021-06-28T12:18:59Z</dcterms:created>
  <dcterms:modified xsi:type="dcterms:W3CDTF">2022-04-22T13:06:26Z</dcterms:modified>
</cp:coreProperties>
</file>